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6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5" r:id="rId11"/>
    <p:sldId id="266" r:id="rId12"/>
    <p:sldId id="274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8D65-64D8-2940-AC88-70484F410315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5.png"/><Relationship Id="rId4" Type="http://schemas.openxmlformats.org/officeDocument/2006/relationships/video" Target="../media/media3.mp4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kumimoji="1" lang="en-US" altLang="ja-JP" sz="4400" b="1" dirty="0"/>
              <a:t>Smart In-situ Visualization</a:t>
            </a:r>
            <a:br>
              <a:rPr kumimoji="1" lang="en-US" altLang="ja-JP" sz="4400" b="1" dirty="0"/>
            </a:br>
            <a:r>
              <a:rPr kumimoji="1" lang="en-US" altLang="ja-JP" sz="4400" b="1" dirty="0"/>
              <a:t>for Large-scale Numerical Simulations</a:t>
            </a:r>
            <a:br>
              <a:rPr kumimoji="1" lang="en-US" altLang="ja-JP" sz="4400" b="1" dirty="0"/>
            </a:br>
            <a:r>
              <a:rPr kumimoji="1" lang="en-US" altLang="ja-JP" sz="4400" b="1" dirty="0"/>
              <a:t>Aiming at Efficient Knowledge Acquisition</a:t>
            </a:r>
            <a:endParaRPr kumimoji="1" lang="ja-JP" altLang="en-US" sz="44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8598"/>
            <a:ext cx="12192000" cy="2819401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err="1"/>
              <a:t>Naohisa</a:t>
            </a:r>
            <a:r>
              <a:rPr kumimoji="1" lang="en-US" altLang="ja-JP" sz="3200" b="1" dirty="0"/>
              <a:t> Sakamoto</a:t>
            </a:r>
            <a:br>
              <a:rPr kumimoji="1" lang="en-US" altLang="ja-JP" sz="3200" b="1" dirty="0"/>
            </a:br>
            <a:r>
              <a:rPr lang="en-US" altLang="ja-JP" sz="1800" dirty="0" err="1"/>
              <a:t>naohisa.sakamoto@people.kobe-u.ac.jp</a:t>
            </a:r>
            <a:endParaRPr lang="en-US" altLang="ja-JP" sz="1800" dirty="0"/>
          </a:p>
          <a:p>
            <a:r>
              <a:rPr lang="en-US" altLang="ja-JP" dirty="0"/>
              <a:t>Kobe University</a:t>
            </a:r>
            <a:br>
              <a:rPr lang="en-US" altLang="ja-JP" dirty="0"/>
            </a:br>
            <a:r>
              <a:rPr kumimoji="1" lang="en-US" altLang="ja-JP" dirty="0"/>
              <a:t>Kobe, Japan</a:t>
            </a:r>
          </a:p>
          <a:p>
            <a:br>
              <a:rPr lang="en-US" altLang="ja-JP" sz="1800" dirty="0"/>
            </a:br>
            <a:br>
              <a:rPr lang="en-US" altLang="ja-JP" sz="1800" dirty="0"/>
            </a:br>
            <a:r>
              <a:rPr lang="en-US" altLang="ja-JP" sz="1800" dirty="0"/>
              <a:t>The 4</a:t>
            </a:r>
            <a:r>
              <a:rPr lang="en-US" altLang="ja-JP" sz="1800" baseline="30000" dirty="0"/>
              <a:t>th</a:t>
            </a:r>
            <a:r>
              <a:rPr lang="en-US" altLang="ja-JP" sz="1800" dirty="0"/>
              <a:t> China-Japan Joint Visualization Workshop</a:t>
            </a:r>
            <a:br>
              <a:rPr lang="en-US" altLang="ja-JP" sz="1800" dirty="0"/>
            </a:br>
            <a:r>
              <a:rPr lang="en-US" altLang="ja-JP" sz="1800" dirty="0"/>
              <a:t>July 24, Wuhan, China (Online)</a:t>
            </a:r>
          </a:p>
        </p:txBody>
      </p:sp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973A1-6133-5141-BDB5-57CB1669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Adaptive time sampling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307BC2-836E-7E40-8BFC-A6780FD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Variation patterns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1D30CB-FB93-DB4E-AFFB-7A1E3B3204F8}"/>
              </a:ext>
            </a:extLst>
          </p:cNvPr>
          <p:cNvSpPr/>
          <p:nvPr/>
        </p:nvSpPr>
        <p:spPr>
          <a:xfrm>
            <a:off x="3037786" y="2880354"/>
            <a:ext cx="1256082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352E-C997-6144-8B0A-AF97689648F3}"/>
              </a:ext>
            </a:extLst>
          </p:cNvPr>
          <p:cNvSpPr/>
          <p:nvPr/>
        </p:nvSpPr>
        <p:spPr>
          <a:xfrm>
            <a:off x="4276828" y="2880354"/>
            <a:ext cx="2438272" cy="17974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41A672-768C-164E-BEB1-1E33365B1ECC}"/>
              </a:ext>
            </a:extLst>
          </p:cNvPr>
          <p:cNvSpPr/>
          <p:nvPr/>
        </p:nvSpPr>
        <p:spPr>
          <a:xfrm>
            <a:off x="6715100" y="2880354"/>
            <a:ext cx="1238132" cy="1797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A2A4DB-FA07-BA45-94F1-813305A049AC}"/>
              </a:ext>
            </a:extLst>
          </p:cNvPr>
          <p:cNvSpPr/>
          <p:nvPr/>
        </p:nvSpPr>
        <p:spPr>
          <a:xfrm>
            <a:off x="7948571" y="2880354"/>
            <a:ext cx="1681994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9FB9ED2-0949-DC43-86C3-34E7DCA70E74}"/>
              </a:ext>
            </a:extLst>
          </p:cNvPr>
          <p:cNvCxnSpPr>
            <a:cxnSpLocks/>
          </p:cNvCxnSpPr>
          <p:nvPr/>
        </p:nvCxnSpPr>
        <p:spPr>
          <a:xfrm>
            <a:off x="3013662" y="4654472"/>
            <a:ext cx="757742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1E3998D0-A411-9549-B36E-46A1F7E3CC1E}"/>
              </a:ext>
            </a:extLst>
          </p:cNvPr>
          <p:cNvSpPr/>
          <p:nvPr/>
        </p:nvSpPr>
        <p:spPr>
          <a:xfrm>
            <a:off x="2950781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92BED89-581C-8E49-A8C8-CC32BD9266AD}"/>
              </a:ext>
            </a:extLst>
          </p:cNvPr>
          <p:cNvSpPr/>
          <p:nvPr/>
        </p:nvSpPr>
        <p:spPr>
          <a:xfrm>
            <a:off x="4178389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3553771D-89B8-3943-BE1E-298D9F1482D1}"/>
              </a:ext>
            </a:extLst>
          </p:cNvPr>
          <p:cNvSpPr/>
          <p:nvPr/>
        </p:nvSpPr>
        <p:spPr>
          <a:xfrm>
            <a:off x="5398993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8482D33-CCDF-6246-B780-2EE8E86A5FC1}"/>
              </a:ext>
            </a:extLst>
          </p:cNvPr>
          <p:cNvCxnSpPr>
            <a:cxnSpLocks/>
          </p:cNvCxnSpPr>
          <p:nvPr/>
        </p:nvCxnSpPr>
        <p:spPr>
          <a:xfrm flipV="1">
            <a:off x="3029796" y="2696584"/>
            <a:ext cx="0" cy="19811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52DC4D-C726-414E-86F7-3080B03D307A}"/>
              </a:ext>
            </a:extLst>
          </p:cNvPr>
          <p:cNvSpPr txBox="1"/>
          <p:nvPr/>
        </p:nvSpPr>
        <p:spPr>
          <a:xfrm>
            <a:off x="2513360" y="241868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latin typeface="Times" pitchFamily="2" charset="0"/>
              </a:rPr>
              <a:t>D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4B8F996-3FDA-C74E-8817-FF80626C8D09}"/>
              </a:ext>
            </a:extLst>
          </p:cNvPr>
          <p:cNvGrpSpPr/>
          <p:nvPr/>
        </p:nvGrpSpPr>
        <p:grpSpPr>
          <a:xfrm>
            <a:off x="9664629" y="4622169"/>
            <a:ext cx="304800" cy="279698"/>
            <a:chOff x="3653563" y="3535679"/>
            <a:chExt cx="304800" cy="279698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FAA2B4F-9FC2-0541-9403-73BA43575B82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4DC9E5C-AB95-BC41-B732-999ECFB6A000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C87A9BB-743B-0F4B-B78E-474EB08FCC2A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892D0E1-9B5E-4544-A659-60837BED8796}"/>
              </a:ext>
            </a:extLst>
          </p:cNvPr>
          <p:cNvCxnSpPr>
            <a:cxnSpLocks/>
          </p:cNvCxnSpPr>
          <p:nvPr/>
        </p:nvCxnSpPr>
        <p:spPr>
          <a:xfrm>
            <a:off x="3029796" y="3862437"/>
            <a:ext cx="742144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74425C-779B-1742-8A61-06A6D7C5C480}"/>
              </a:ext>
            </a:extLst>
          </p:cNvPr>
          <p:cNvSpPr txBox="1"/>
          <p:nvPr/>
        </p:nvSpPr>
        <p:spPr>
          <a:xfrm>
            <a:off x="2189415" y="3658935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THR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2C41081-3662-BE48-A8BB-602AF74CFA78}"/>
              </a:ext>
            </a:extLst>
          </p:cNvPr>
          <p:cNvSpPr/>
          <p:nvPr/>
        </p:nvSpPr>
        <p:spPr>
          <a:xfrm>
            <a:off x="6618280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4A54A93-C6BC-8A43-97F6-0E5CBFF9FBFE}"/>
              </a:ext>
            </a:extLst>
          </p:cNvPr>
          <p:cNvSpPr/>
          <p:nvPr/>
        </p:nvSpPr>
        <p:spPr>
          <a:xfrm>
            <a:off x="7845888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3FAF2B-7319-BA41-A246-E92ACC076106}"/>
              </a:ext>
            </a:extLst>
          </p:cNvPr>
          <p:cNvSpPr/>
          <p:nvPr/>
        </p:nvSpPr>
        <p:spPr>
          <a:xfrm>
            <a:off x="2948805" y="3984538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F163782-21F1-5D48-BF9E-09217B028916}"/>
              </a:ext>
            </a:extLst>
          </p:cNvPr>
          <p:cNvSpPr/>
          <p:nvPr/>
        </p:nvSpPr>
        <p:spPr>
          <a:xfrm>
            <a:off x="4176413" y="417454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EC40D985-2E51-8345-8996-F5D20D352341}"/>
              </a:ext>
            </a:extLst>
          </p:cNvPr>
          <p:cNvSpPr/>
          <p:nvPr/>
        </p:nvSpPr>
        <p:spPr>
          <a:xfrm>
            <a:off x="5397017" y="311764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89A98F2-DF00-574F-957F-8213A65B700A}"/>
              </a:ext>
            </a:extLst>
          </p:cNvPr>
          <p:cNvSpPr/>
          <p:nvPr/>
        </p:nvSpPr>
        <p:spPr>
          <a:xfrm>
            <a:off x="6616304" y="3485774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F94C59D-D616-754E-B1FD-B3EF8205BF31}"/>
              </a:ext>
            </a:extLst>
          </p:cNvPr>
          <p:cNvSpPr/>
          <p:nvPr/>
        </p:nvSpPr>
        <p:spPr>
          <a:xfrm>
            <a:off x="7843912" y="3984538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A19AF821-9DF2-4548-9782-98B78139A9E8}"/>
              </a:ext>
            </a:extLst>
          </p:cNvPr>
          <p:cNvSpPr/>
          <p:nvPr/>
        </p:nvSpPr>
        <p:spPr>
          <a:xfrm>
            <a:off x="9079359" y="45683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AFFDF7D-5F73-B74B-AC85-4FBF4B839F02}"/>
              </a:ext>
            </a:extLst>
          </p:cNvPr>
          <p:cNvSpPr/>
          <p:nvPr/>
        </p:nvSpPr>
        <p:spPr>
          <a:xfrm>
            <a:off x="9074383" y="423340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CAF2B0B-5D49-1D4B-8B8E-D41CD187F60B}"/>
              </a:ext>
            </a:extLst>
          </p:cNvPr>
          <p:cNvGrpSpPr/>
          <p:nvPr/>
        </p:nvGrpSpPr>
        <p:grpSpPr>
          <a:xfrm>
            <a:off x="3037217" y="5729263"/>
            <a:ext cx="6424610" cy="381428"/>
            <a:chOff x="1095281" y="3570545"/>
            <a:chExt cx="6424610" cy="381428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157C2BE-4553-8B45-B6DC-083A15B48CD7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64B80CF-6702-3D40-A2D7-C135CD7235B1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0143C87E-A8E9-7840-A112-6F367D16F6FD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08CFAC6-164A-0A4D-9FD6-FE7BBA267D9C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31CA85E0-C2C3-C042-B0E3-0192A7038383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CDECC1BB-D1F6-684F-9685-AC587894E6CF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52801E6-0BCE-F64E-9810-882AD932B1ED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5D38D4-2772-8E4C-9EE1-4A936D08CF1B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3AB7AD4-17C3-8F4C-B3CE-F04EE3484A4C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09529AD-599A-D243-813D-CADAA5CE0378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33ED6AF2-F5B9-084F-A68E-7676D9C9C961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2334CF2A-6812-D347-A64F-3ED92FD7769F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2C5519-114F-1E4D-8136-F968E1F50186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6B0DA94C-28CF-DB48-BE74-C2913A65F1E2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D1D15D30-B6E4-8249-BCEC-BC4542B77738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1B6BDA6-0AD1-D948-8FA2-5A479D3FC3D4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82608AB-A77C-7A46-84B7-43B6F4B70109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7AA2EDE-EA8C-E448-997E-10FCF4E7BBC6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5E6C6E00-7524-DE49-93F7-4809AD25ABB7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1F44D908-274C-7B40-8036-DE174E3177D2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F897A88-02AB-2B4B-91B4-EDAF5401B643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527AD53-874D-2B42-B09D-98BED47640D7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D7B8AF4-17B3-2245-8450-F5C82E0B9362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62195F3-5001-9749-8360-62298C2B7041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F5D0E4B1-39DC-BF4E-AD85-74904BF14646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D0DBC7B-CC71-1E44-AE69-B3A0153F9B24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4B5B8846-BA86-CA40-B8F9-920AF3AC3E3C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E19DAEE-8914-9644-BB5B-E8FDA3DE6269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F36E377A-AB5F-AA41-BC26-90E74F73655E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684AB60-0852-7B41-A3CB-E1792132D2A1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A84F4F42-3532-BD4C-B5B4-06ED0C354157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7B21676-7D61-CC4B-99D7-642B2C20B24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E29A4F1E-04AF-284F-AA7B-E708FB89CF23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68052900-CFC2-0744-BA1B-FCF5A519F6D5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96FFCDD8-814C-FD46-81B5-A3123C8BF803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B70891A-8C12-DE4E-A912-711051838BAD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F7D9099-2111-A34B-82E0-59AD171355C0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F9067251-4CCA-2D40-8B6A-FCBA87C76F5A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6B5E4-4E0B-D04C-910C-92282813F2BA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51601DC-A95D-8D42-AF27-B86FBDBB6914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9E37ACF2-601B-BD47-9193-BF9F745F243D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81A6E54-BED0-9341-8A46-BC73B1E10D0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5BD773AF-ECBC-7E4B-9A4C-967D274915DB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D819AD5-7AEF-524D-9C48-93E9A3B88F1D}"/>
              </a:ext>
            </a:extLst>
          </p:cNvPr>
          <p:cNvSpPr txBox="1"/>
          <p:nvPr/>
        </p:nvSpPr>
        <p:spPr>
          <a:xfrm>
            <a:off x="3058119" y="289111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E86A0BD-AE1D-E84E-AA3E-79559CC1E83E}"/>
              </a:ext>
            </a:extLst>
          </p:cNvPr>
          <p:cNvSpPr txBox="1"/>
          <p:nvPr/>
        </p:nvSpPr>
        <p:spPr>
          <a:xfrm>
            <a:off x="4283804" y="289338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2"/>
                </a:solidFill>
              </a:rPr>
              <a:t>B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66FF18F-7278-E84F-9E67-16CAC2BE8D3A}"/>
              </a:ext>
            </a:extLst>
          </p:cNvPr>
          <p:cNvSpPr txBox="1"/>
          <p:nvPr/>
        </p:nvSpPr>
        <p:spPr>
          <a:xfrm>
            <a:off x="6724120" y="289336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endParaRPr kumimoji="1" lang="ja-JP" altLang="en-US" sz="24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F0D31BE-7156-8E44-A0E2-0DB481B45C0D}"/>
              </a:ext>
            </a:extLst>
          </p:cNvPr>
          <p:cNvSpPr txBox="1"/>
          <p:nvPr/>
        </p:nvSpPr>
        <p:spPr>
          <a:xfrm>
            <a:off x="7960593" y="28933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0647BFB7-42D2-374F-91EB-DF2B93BA22D8}"/>
              </a:ext>
            </a:extLst>
          </p:cNvPr>
          <p:cNvSpPr/>
          <p:nvPr/>
        </p:nvSpPr>
        <p:spPr>
          <a:xfrm>
            <a:off x="3060732" y="3212951"/>
            <a:ext cx="6110343" cy="1129553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343" h="1129553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  <a:lnTo>
                  <a:pt x="6110343" y="1129553"/>
                </a:lnTo>
              </a:path>
            </a:pathLst>
          </a:cu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D32CE88-3278-454F-851F-46FFA294A03F}"/>
              </a:ext>
            </a:extLst>
          </p:cNvPr>
          <p:cNvSpPr txBox="1"/>
          <p:nvPr/>
        </p:nvSpPr>
        <p:spPr>
          <a:xfrm>
            <a:off x="28844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0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6F83697-52E0-6A48-892C-C35F39FD0ABC}"/>
              </a:ext>
            </a:extLst>
          </p:cNvPr>
          <p:cNvSpPr txBox="1"/>
          <p:nvPr/>
        </p:nvSpPr>
        <p:spPr>
          <a:xfrm>
            <a:off x="30657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477BFDD-E1C1-FE4C-B83C-4513A5C25791}"/>
              </a:ext>
            </a:extLst>
          </p:cNvPr>
          <p:cNvSpPr txBox="1"/>
          <p:nvPr/>
        </p:nvSpPr>
        <p:spPr>
          <a:xfrm>
            <a:off x="3228953" y="613627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2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97C201BA-E53F-0C42-83A5-3A4FD9A7D33C}"/>
              </a:ext>
            </a:extLst>
          </p:cNvPr>
          <p:cNvSpPr txBox="1"/>
          <p:nvPr/>
        </p:nvSpPr>
        <p:spPr>
          <a:xfrm>
            <a:off x="3418605" y="61848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6237157-5FD1-5F41-A6D2-D62BAC5F2834}"/>
              </a:ext>
            </a:extLst>
          </p:cNvPr>
          <p:cNvSpPr txBox="1"/>
          <p:nvPr/>
        </p:nvSpPr>
        <p:spPr>
          <a:xfrm>
            <a:off x="5327981" y="635287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t’</a:t>
            </a:r>
            <a:r>
              <a:rPr kumimoji="1" lang="en-US" altLang="ja-JP" sz="1400" i="1" baseline="-25000" dirty="0" err="1">
                <a:latin typeface="Times" pitchFamily="2" charset="0"/>
              </a:rPr>
              <a:t>k</a:t>
            </a:r>
            <a:endParaRPr kumimoji="1" lang="ja-JP" altLang="en-US" sz="1400" i="1" baseline="-25000">
              <a:latin typeface="Times" pitchFamily="2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B894D077-4027-114D-B479-DC29C579EC7B}"/>
              </a:ext>
            </a:extLst>
          </p:cNvPr>
          <p:cNvSpPr txBox="1"/>
          <p:nvPr/>
        </p:nvSpPr>
        <p:spPr>
          <a:xfrm>
            <a:off x="5941109" y="6359169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k+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537618A-7C17-D243-A748-7FA9347EB76A}"/>
              </a:ext>
            </a:extLst>
          </p:cNvPr>
          <p:cNvSpPr txBox="1"/>
          <p:nvPr/>
        </p:nvSpPr>
        <p:spPr>
          <a:xfrm>
            <a:off x="4651168" y="63528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k-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A08CE9-3388-A647-9241-DDED641C02AE}"/>
              </a:ext>
            </a:extLst>
          </p:cNvPr>
          <p:cNvSpPr txBox="1"/>
          <p:nvPr/>
        </p:nvSpPr>
        <p:spPr>
          <a:xfrm>
            <a:off x="4174089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24CF8F8-7F5A-5448-8E9B-BDA73DA94879}"/>
              </a:ext>
            </a:extLst>
          </p:cNvPr>
          <p:cNvSpPr txBox="1"/>
          <p:nvPr/>
        </p:nvSpPr>
        <p:spPr>
          <a:xfrm>
            <a:off x="6359324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7" name="右中かっこ 86">
            <a:extLst>
              <a:ext uri="{FF2B5EF4-FFF2-40B4-BE49-F238E27FC236}">
                <a16:creationId xmlns:a16="http://schemas.microsoft.com/office/drawing/2014/main" id="{947EBC8A-0E3B-0442-9A5F-2771194F1227}"/>
              </a:ext>
            </a:extLst>
          </p:cNvPr>
          <p:cNvSpPr/>
          <p:nvPr/>
        </p:nvSpPr>
        <p:spPr>
          <a:xfrm rot="16200000" flipV="1">
            <a:off x="4498709" y="5318872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5E3B36F-B019-6F4D-8B70-765A79257547}"/>
              </a:ext>
            </a:extLst>
          </p:cNvPr>
          <p:cNvSpPr txBox="1"/>
          <p:nvPr/>
        </p:nvSpPr>
        <p:spPr>
          <a:xfrm>
            <a:off x="3299470" y="5267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872E00C-DD8F-1C40-A838-AE3FD6030A6E}"/>
              </a:ext>
            </a:extLst>
          </p:cNvPr>
          <p:cNvCxnSpPr/>
          <p:nvPr/>
        </p:nvCxnSpPr>
        <p:spPr>
          <a:xfrm>
            <a:off x="3187787" y="5651318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50BBF58-A4A1-F549-A68F-A7DAE2ACADB6}"/>
              </a:ext>
            </a:extLst>
          </p:cNvPr>
          <p:cNvCxnSpPr>
            <a:cxnSpLocks/>
          </p:cNvCxnSpPr>
          <p:nvPr/>
        </p:nvCxnSpPr>
        <p:spPr>
          <a:xfrm>
            <a:off x="5482956" y="5541183"/>
            <a:ext cx="12088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C152A65-CEE7-B64A-8BED-A5A679E065A3}"/>
              </a:ext>
            </a:extLst>
          </p:cNvPr>
          <p:cNvSpPr txBox="1"/>
          <p:nvPr/>
        </p:nvSpPr>
        <p:spPr>
          <a:xfrm>
            <a:off x="4386213" y="520912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096ABC2-C603-3C47-AC0E-E81AADCEE337}"/>
              </a:ext>
            </a:extLst>
          </p:cNvPr>
          <p:cNvSpPr txBox="1"/>
          <p:nvPr/>
        </p:nvSpPr>
        <p:spPr>
          <a:xfrm>
            <a:off x="5844778" y="5350936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D252A06-7DC2-A241-BB7E-8300FB4AF1F0}"/>
              </a:ext>
            </a:extLst>
          </p:cNvPr>
          <p:cNvCxnSpPr>
            <a:cxnSpLocks/>
          </p:cNvCxnSpPr>
          <p:nvPr/>
        </p:nvCxnSpPr>
        <p:spPr>
          <a:xfrm>
            <a:off x="3047361" y="5921767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E8EC9BB8-03ED-D346-B9F9-8D48E64111AA}"/>
              </a:ext>
            </a:extLst>
          </p:cNvPr>
          <p:cNvCxnSpPr/>
          <p:nvPr/>
        </p:nvCxnSpPr>
        <p:spPr>
          <a:xfrm>
            <a:off x="304055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7249178E-ADAF-4540-838E-0206C44C129E}"/>
              </a:ext>
            </a:extLst>
          </p:cNvPr>
          <p:cNvCxnSpPr/>
          <p:nvPr/>
        </p:nvCxnSpPr>
        <p:spPr>
          <a:xfrm>
            <a:off x="4273233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B991369-D332-6A40-AD36-764A0EC14AC0}"/>
              </a:ext>
            </a:extLst>
          </p:cNvPr>
          <p:cNvCxnSpPr/>
          <p:nvPr/>
        </p:nvCxnSpPr>
        <p:spPr>
          <a:xfrm>
            <a:off x="5481967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7DEB156B-F453-AE45-B9EA-70C30A93B5BB}"/>
              </a:ext>
            </a:extLst>
          </p:cNvPr>
          <p:cNvCxnSpPr/>
          <p:nvPr/>
        </p:nvCxnSpPr>
        <p:spPr>
          <a:xfrm>
            <a:off x="6702576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8B45FEB-282A-9C42-89DD-33D994118763}"/>
              </a:ext>
            </a:extLst>
          </p:cNvPr>
          <p:cNvCxnSpPr/>
          <p:nvPr/>
        </p:nvCxnSpPr>
        <p:spPr>
          <a:xfrm>
            <a:off x="7946935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0B6CF620-C9D8-2346-A934-EE09EE869823}"/>
              </a:ext>
            </a:extLst>
          </p:cNvPr>
          <p:cNvCxnSpPr/>
          <p:nvPr/>
        </p:nvCxnSpPr>
        <p:spPr>
          <a:xfrm>
            <a:off x="916754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CF4FEF98-857A-0047-9C4F-6A339BB38491}"/>
              </a:ext>
            </a:extLst>
          </p:cNvPr>
          <p:cNvSpPr txBox="1"/>
          <p:nvPr/>
        </p:nvSpPr>
        <p:spPr>
          <a:xfrm>
            <a:off x="5267253" y="4945345"/>
            <a:ext cx="442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41D4402-D4EE-594E-BF76-07E5822047DA}"/>
              </a:ext>
            </a:extLst>
          </p:cNvPr>
          <p:cNvSpPr txBox="1"/>
          <p:nvPr/>
        </p:nvSpPr>
        <p:spPr>
          <a:xfrm>
            <a:off x="6556535" y="4945345"/>
            <a:ext cx="343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5E2C79A-1B55-CC4E-8D42-2720FA77DA1A}"/>
              </a:ext>
            </a:extLst>
          </p:cNvPr>
          <p:cNvSpPr txBox="1"/>
          <p:nvPr/>
        </p:nvSpPr>
        <p:spPr>
          <a:xfrm>
            <a:off x="7716721" y="4945345"/>
            <a:ext cx="4828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+1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3CDA178E-5013-034C-B506-7B2F950A57E5}"/>
              </a:ext>
            </a:extLst>
          </p:cNvPr>
          <p:cNvSpPr txBox="1"/>
          <p:nvPr/>
        </p:nvSpPr>
        <p:spPr>
          <a:xfrm>
            <a:off x="9917238" y="4814241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99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D988D-76C9-8347-B168-0708EBD1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7F99E8-1EA9-7F4C-A214-322CFDA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Granularity </a:t>
            </a:r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ja-JP" dirty="0"/>
              <a:t>  for low variation region</a:t>
            </a:r>
            <a:endParaRPr kumimoji="1" lang="en-US" altLang="ja-JP" dirty="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6DF385A8-9BFA-604B-976D-59EC3F4CEFC1}"/>
              </a:ext>
            </a:extLst>
          </p:cNvPr>
          <p:cNvCxnSpPr>
            <a:cxnSpLocks/>
          </p:cNvCxnSpPr>
          <p:nvPr/>
        </p:nvCxnSpPr>
        <p:spPr>
          <a:xfrm>
            <a:off x="472556" y="2767139"/>
            <a:ext cx="72034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CAEE7A55-FE97-5949-97CF-5953374CD0DD}"/>
              </a:ext>
            </a:extLst>
          </p:cNvPr>
          <p:cNvSpPr/>
          <p:nvPr/>
        </p:nvSpPr>
        <p:spPr>
          <a:xfrm>
            <a:off x="709582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4D31D651-1744-3F4C-A6C8-71F95BB55E2B}"/>
              </a:ext>
            </a:extLst>
          </p:cNvPr>
          <p:cNvSpPr/>
          <p:nvPr/>
        </p:nvSpPr>
        <p:spPr>
          <a:xfrm>
            <a:off x="3157794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37DD7F-00C9-8B40-BF36-842BB9149146}"/>
              </a:ext>
            </a:extLst>
          </p:cNvPr>
          <p:cNvGrpSpPr/>
          <p:nvPr/>
        </p:nvGrpSpPr>
        <p:grpSpPr>
          <a:xfrm>
            <a:off x="6988718" y="2734836"/>
            <a:ext cx="304800" cy="279698"/>
            <a:chOff x="3653563" y="3535679"/>
            <a:chExt cx="304800" cy="279698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402B2A3-BAB6-4E4F-9DF3-0FBE20166CFC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04736DC2-9304-0C4E-B8D3-377AA8389654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12F0D37-14DA-DB4C-BDD4-07AB561E98E7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円/楕円 65">
            <a:extLst>
              <a:ext uri="{FF2B5EF4-FFF2-40B4-BE49-F238E27FC236}">
                <a16:creationId xmlns:a16="http://schemas.microsoft.com/office/drawing/2014/main" id="{6256912D-C44E-DD47-A126-5B035BE47DE6}"/>
              </a:ext>
            </a:extLst>
          </p:cNvPr>
          <p:cNvSpPr/>
          <p:nvPr/>
        </p:nvSpPr>
        <p:spPr>
          <a:xfrm>
            <a:off x="5604689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D9D33843-4C22-8349-887D-18D68FB7EE54}"/>
              </a:ext>
            </a:extLst>
          </p:cNvPr>
          <p:cNvGrpSpPr/>
          <p:nvPr/>
        </p:nvGrpSpPr>
        <p:grpSpPr>
          <a:xfrm>
            <a:off x="796018" y="3602090"/>
            <a:ext cx="6424610" cy="381428"/>
            <a:chOff x="1095281" y="3570545"/>
            <a:chExt cx="6424610" cy="381428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BD6B075C-0861-F04F-92DE-69DB87C7E726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D8009257-BBAC-5D4D-B383-D4784ACC3B78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AB4A6C90-FCD4-9F48-A243-579289811A78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450E28DB-B1B6-6743-8F8E-E7C0621452DF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460B39B-1C73-7E49-B6B2-DBCAFEA74A42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C9FB2725-CCD1-0649-BA55-769AA050088A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4744CE85-D211-0A48-8FE5-5A09A3F45D76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2338342-FE89-D844-B5DD-EE8C7CE19153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EBA99E38-4193-664D-A381-323E358D8E5B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05A53139-1569-874A-A7F6-5AA6829C9205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C5F66C8-4EE0-0D4A-88F0-E999017C405F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0A4F7C1-19E6-DE44-ADB0-97246FAFF68C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7219794C-8A9A-3043-98A3-41B40A2FE38D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245E20FD-F142-BE4E-BB20-C9C619EAF988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644DBF33-1C97-3041-8069-D8379DF1A4DF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D584D469-E31A-1C44-B5F5-E7D4C7D01ECF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8974240-5551-BB43-9F51-3707438529DD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46E1163B-593C-874C-A051-8C52D350EB75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FE260EA7-7C57-E74C-B655-022C2DA62ACD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0D43FEF4-A7D7-0C44-9A4F-89F9C9A9D6C9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1BFF8BA2-21E8-D34A-94EF-63ED77DA2BB7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0998007C-5C74-8743-B119-5CFBA54FB08F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65F0B5FA-30E2-4E44-A194-F06BB3C9A3FB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3ECA6B0E-0229-E043-900F-522F8979FF6B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EC3F3F0F-E45A-A944-B4CC-1A545623610B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43C7FA-A9CD-9A4E-8F42-8ED66E530EBB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7530FB52-8BC5-174A-ADCD-FA4E934146C1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D1D146BA-7CAE-F34C-91FA-D8F6B426475F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86DE02D-3BB6-8A4A-B06A-A3BAD1F54DE4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88AB0FB6-C673-CF40-9487-BED6C33CF19D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5C11BCF3-2C6D-544D-AA5D-D1CA71005A88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75A88E7D-EC05-6144-B71E-87E4BC64686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B377E52-2A48-664F-B439-2B82CC4A780A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ADA6367B-B658-CE4F-A7ED-4989288EFBEA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0706B73B-EFA8-E141-AD65-EC67DDB66A15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FA92CC68-883B-E443-A4C1-74A919EF0299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296E94A-1737-BE4E-B469-609F5C7D6B1E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F9D6E2F5-0E48-CA4D-A5A7-172908C7657E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36F36585-EFCA-FB43-9568-FC4465C9F362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AB102777-E7E4-104A-86DB-978D54667D16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3C9C585-A1F9-B34E-BE6C-E1D131D92F97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1F964986-5F28-1C4D-B673-050E4B878BF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70E26BE2-D01C-DB45-BF4C-BDDAE8DD746A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右中かっこ 111">
            <a:extLst>
              <a:ext uri="{FF2B5EF4-FFF2-40B4-BE49-F238E27FC236}">
                <a16:creationId xmlns:a16="http://schemas.microsoft.com/office/drawing/2014/main" id="{AB5AFFFB-C07B-5C4C-BB78-D49FBE4E45B4}"/>
              </a:ext>
            </a:extLst>
          </p:cNvPr>
          <p:cNvSpPr/>
          <p:nvPr/>
        </p:nvSpPr>
        <p:spPr>
          <a:xfrm rot="16200000" flipV="1">
            <a:off x="2257510" y="3191699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54D314B-A867-D440-9C30-32446B3041CF}"/>
              </a:ext>
            </a:extLst>
          </p:cNvPr>
          <p:cNvSpPr txBox="1"/>
          <p:nvPr/>
        </p:nvSpPr>
        <p:spPr>
          <a:xfrm>
            <a:off x="878391" y="31405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9BD3ADDE-7100-A345-863E-E82D28533D3C}"/>
              </a:ext>
            </a:extLst>
          </p:cNvPr>
          <p:cNvCxnSpPr/>
          <p:nvPr/>
        </p:nvCxnSpPr>
        <p:spPr>
          <a:xfrm>
            <a:off x="946588" y="3524145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2CEE4A2-2038-DE41-8682-5F9EFCC8EF89}"/>
              </a:ext>
            </a:extLst>
          </p:cNvPr>
          <p:cNvCxnSpPr>
            <a:cxnSpLocks/>
          </p:cNvCxnSpPr>
          <p:nvPr/>
        </p:nvCxnSpPr>
        <p:spPr>
          <a:xfrm>
            <a:off x="3241757" y="3354050"/>
            <a:ext cx="24437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978520-4C1C-544A-A048-19E44E2D1D04}"/>
              </a:ext>
            </a:extLst>
          </p:cNvPr>
          <p:cNvSpPr txBox="1"/>
          <p:nvPr/>
        </p:nvSpPr>
        <p:spPr>
          <a:xfrm>
            <a:off x="2145014" y="3081948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47B70EC-73E7-A148-926E-1FF6A28D5547}"/>
              </a:ext>
            </a:extLst>
          </p:cNvPr>
          <p:cNvSpPr txBox="1"/>
          <p:nvPr/>
        </p:nvSpPr>
        <p:spPr>
          <a:xfrm>
            <a:off x="4218172" y="3163803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C5E58ED8-784E-5948-B1CC-B53158786376}"/>
              </a:ext>
            </a:extLst>
          </p:cNvPr>
          <p:cNvCxnSpPr>
            <a:cxnSpLocks/>
          </p:cNvCxnSpPr>
          <p:nvPr/>
        </p:nvCxnSpPr>
        <p:spPr>
          <a:xfrm>
            <a:off x="806162" y="3794594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5C1A7F3-05F7-BE40-958C-5E191A68CA3A}"/>
              </a:ext>
            </a:extLst>
          </p:cNvPr>
          <p:cNvCxnSpPr/>
          <p:nvPr/>
        </p:nvCxnSpPr>
        <p:spPr>
          <a:xfrm>
            <a:off x="799355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9FEA2025-5665-D742-AB37-635812233752}"/>
              </a:ext>
            </a:extLst>
          </p:cNvPr>
          <p:cNvCxnSpPr/>
          <p:nvPr/>
        </p:nvCxnSpPr>
        <p:spPr>
          <a:xfrm>
            <a:off x="3240768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F72AE7E6-761C-504A-B520-58CABD634D4B}"/>
              </a:ext>
            </a:extLst>
          </p:cNvPr>
          <p:cNvCxnSpPr/>
          <p:nvPr/>
        </p:nvCxnSpPr>
        <p:spPr>
          <a:xfrm>
            <a:off x="5705736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5822C6A3-3917-0D47-893E-BE6F35EE8995}"/>
              </a:ext>
            </a:extLst>
          </p:cNvPr>
          <p:cNvSpPr txBox="1"/>
          <p:nvPr/>
        </p:nvSpPr>
        <p:spPr>
          <a:xfrm>
            <a:off x="3026054" y="230850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BEFB4FAB-F2CD-CE46-843F-A3D1B175BC96}"/>
              </a:ext>
            </a:extLst>
          </p:cNvPr>
          <p:cNvSpPr txBox="1"/>
          <p:nvPr/>
        </p:nvSpPr>
        <p:spPr>
          <a:xfrm>
            <a:off x="5505502" y="230850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F904B7EE-CB39-3C4F-A921-ABB0B2DDF1C2}"/>
              </a:ext>
            </a:extLst>
          </p:cNvPr>
          <p:cNvSpPr txBox="1"/>
          <p:nvPr/>
        </p:nvSpPr>
        <p:spPr>
          <a:xfrm>
            <a:off x="6892683" y="2921323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BD77BA81-4219-B340-8544-6CD20E5AE780}"/>
              </a:ext>
            </a:extLst>
          </p:cNvPr>
          <p:cNvSpPr/>
          <p:nvPr/>
        </p:nvSpPr>
        <p:spPr>
          <a:xfrm>
            <a:off x="3662092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柱 130">
            <a:extLst>
              <a:ext uri="{FF2B5EF4-FFF2-40B4-BE49-F238E27FC236}">
                <a16:creationId xmlns:a16="http://schemas.microsoft.com/office/drawing/2014/main" id="{C98F7A93-3EEE-E647-AD35-8B2D5020C543}"/>
              </a:ext>
            </a:extLst>
          </p:cNvPr>
          <p:cNvSpPr/>
          <p:nvPr/>
        </p:nvSpPr>
        <p:spPr>
          <a:xfrm>
            <a:off x="4273634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B1EF7F0-B13E-764B-AA8A-D4BF0E78C6ED}"/>
              </a:ext>
            </a:extLst>
          </p:cNvPr>
          <p:cNvCxnSpPr>
            <a:cxnSpLocks/>
          </p:cNvCxnSpPr>
          <p:nvPr/>
        </p:nvCxnSpPr>
        <p:spPr>
          <a:xfrm>
            <a:off x="3852310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7925969D-A89D-424A-80DB-46E16A3230B1}"/>
              </a:ext>
            </a:extLst>
          </p:cNvPr>
          <p:cNvCxnSpPr>
            <a:cxnSpLocks/>
          </p:cNvCxnSpPr>
          <p:nvPr/>
        </p:nvCxnSpPr>
        <p:spPr>
          <a:xfrm>
            <a:off x="4468377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円柱 139">
            <a:extLst>
              <a:ext uri="{FF2B5EF4-FFF2-40B4-BE49-F238E27FC236}">
                <a16:creationId xmlns:a16="http://schemas.microsoft.com/office/drawing/2014/main" id="{6F3F2D19-57B9-FE46-8163-3193227208E1}"/>
              </a:ext>
            </a:extLst>
          </p:cNvPr>
          <p:cNvSpPr/>
          <p:nvPr/>
        </p:nvSpPr>
        <p:spPr>
          <a:xfrm>
            <a:off x="4883758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円柱 140">
            <a:extLst>
              <a:ext uri="{FF2B5EF4-FFF2-40B4-BE49-F238E27FC236}">
                <a16:creationId xmlns:a16="http://schemas.microsoft.com/office/drawing/2014/main" id="{5B310B3F-B902-5A45-8411-930B86F241D8}"/>
              </a:ext>
            </a:extLst>
          </p:cNvPr>
          <p:cNvSpPr/>
          <p:nvPr/>
        </p:nvSpPr>
        <p:spPr>
          <a:xfrm>
            <a:off x="5495300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AF05BA76-81FA-6A49-A8C9-FAFAF7481FE1}"/>
              </a:ext>
            </a:extLst>
          </p:cNvPr>
          <p:cNvCxnSpPr>
            <a:cxnSpLocks/>
          </p:cNvCxnSpPr>
          <p:nvPr/>
        </p:nvCxnSpPr>
        <p:spPr>
          <a:xfrm>
            <a:off x="5073976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67CD215E-18D3-E047-8151-76DDFFD61B8D}"/>
              </a:ext>
            </a:extLst>
          </p:cNvPr>
          <p:cNvCxnSpPr>
            <a:cxnSpLocks/>
          </p:cNvCxnSpPr>
          <p:nvPr/>
        </p:nvCxnSpPr>
        <p:spPr>
          <a:xfrm>
            <a:off x="5690043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D69D08B6-CD7B-6244-A5BA-B4CB1F7EE6EF}"/>
              </a:ext>
            </a:extLst>
          </p:cNvPr>
          <p:cNvSpPr txBox="1"/>
          <p:nvPr/>
        </p:nvSpPr>
        <p:spPr>
          <a:xfrm>
            <a:off x="2616688" y="508113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72839E84-EEB5-494D-AE7B-F20E4830F2DA}"/>
              </a:ext>
            </a:extLst>
          </p:cNvPr>
          <p:cNvCxnSpPr>
            <a:cxnSpLocks/>
          </p:cNvCxnSpPr>
          <p:nvPr/>
        </p:nvCxnSpPr>
        <p:spPr>
          <a:xfrm>
            <a:off x="3839820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D514EF2-C7BF-E34A-82A1-953B4795F8F1}"/>
              </a:ext>
            </a:extLst>
          </p:cNvPr>
          <p:cNvCxnSpPr>
            <a:cxnSpLocks/>
          </p:cNvCxnSpPr>
          <p:nvPr/>
        </p:nvCxnSpPr>
        <p:spPr>
          <a:xfrm>
            <a:off x="4455887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51A20FE9-71C4-254D-9D2C-B40F5E8606A3}"/>
              </a:ext>
            </a:extLst>
          </p:cNvPr>
          <p:cNvCxnSpPr>
            <a:cxnSpLocks/>
          </p:cNvCxnSpPr>
          <p:nvPr/>
        </p:nvCxnSpPr>
        <p:spPr>
          <a:xfrm>
            <a:off x="5061486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2462FC7E-6290-EF43-B9C7-AE2FA969DA04}"/>
              </a:ext>
            </a:extLst>
          </p:cNvPr>
          <p:cNvCxnSpPr>
            <a:cxnSpLocks/>
          </p:cNvCxnSpPr>
          <p:nvPr/>
        </p:nvCxnSpPr>
        <p:spPr>
          <a:xfrm>
            <a:off x="5677553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E1F2E5FE-3C2D-5B4A-A37E-523C7C056C7A}"/>
              </a:ext>
            </a:extLst>
          </p:cNvPr>
          <p:cNvSpPr/>
          <p:nvPr/>
        </p:nvSpPr>
        <p:spPr>
          <a:xfrm>
            <a:off x="3685256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6C78066-89A5-9644-9A94-95D0854BEADC}"/>
              </a:ext>
            </a:extLst>
          </p:cNvPr>
          <p:cNvSpPr/>
          <p:nvPr/>
        </p:nvSpPr>
        <p:spPr>
          <a:xfrm>
            <a:off x="4283633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794DFA7-B710-D249-9B8A-0E20D3BECE20}"/>
              </a:ext>
            </a:extLst>
          </p:cNvPr>
          <p:cNvSpPr/>
          <p:nvPr/>
        </p:nvSpPr>
        <p:spPr>
          <a:xfrm>
            <a:off x="4882010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7DAAF42-E734-4145-99C2-6E69E5FCB4D0}"/>
              </a:ext>
            </a:extLst>
          </p:cNvPr>
          <p:cNvSpPr/>
          <p:nvPr/>
        </p:nvSpPr>
        <p:spPr>
          <a:xfrm>
            <a:off x="5476268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BAB44839-8851-DF48-9879-05A731D20279}"/>
              </a:ext>
            </a:extLst>
          </p:cNvPr>
          <p:cNvSpPr txBox="1"/>
          <p:nvPr/>
        </p:nvSpPr>
        <p:spPr>
          <a:xfrm>
            <a:off x="6108940" y="443727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Stacking</a:t>
            </a:r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AA9BB3F-712D-5146-A2BA-60FBFCC74567}"/>
              </a:ext>
            </a:extLst>
          </p:cNvPr>
          <p:cNvSpPr txBox="1"/>
          <p:nvPr/>
        </p:nvSpPr>
        <p:spPr>
          <a:xfrm>
            <a:off x="6108940" y="50811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Rendering</a:t>
            </a:r>
            <a:endParaRPr kumimoji="1" lang="ja-JP" altLang="en-US"/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4768D893-8C51-A54F-A105-84F9CA539552}"/>
              </a:ext>
            </a:extLst>
          </p:cNvPr>
          <p:cNvSpPr txBox="1"/>
          <p:nvPr/>
        </p:nvSpPr>
        <p:spPr>
          <a:xfrm>
            <a:off x="2616688" y="562917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2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AE76C402-9245-924E-AEFC-3BFE77D6E0A5}"/>
              </a:ext>
            </a:extLst>
          </p:cNvPr>
          <p:cNvSpPr/>
          <p:nvPr/>
        </p:nvSpPr>
        <p:spPr>
          <a:xfrm>
            <a:off x="4286133" y="568308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4ED379D-61CB-124C-A502-CE52DC67215F}"/>
              </a:ext>
            </a:extLst>
          </p:cNvPr>
          <p:cNvSpPr/>
          <p:nvPr/>
        </p:nvSpPr>
        <p:spPr>
          <a:xfrm>
            <a:off x="5478768" y="569925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E2301100-2E37-274E-9372-3C8B0DA94DE6}"/>
              </a:ext>
            </a:extLst>
          </p:cNvPr>
          <p:cNvSpPr txBox="1"/>
          <p:nvPr/>
        </p:nvSpPr>
        <p:spPr>
          <a:xfrm>
            <a:off x="2616688" y="61866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156FAE3-3DBB-624A-BB72-A8D3EB41E6C1}"/>
              </a:ext>
            </a:extLst>
          </p:cNvPr>
          <p:cNvSpPr/>
          <p:nvPr/>
        </p:nvSpPr>
        <p:spPr>
          <a:xfrm>
            <a:off x="5480534" y="6255919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左右矢印 159">
            <a:extLst>
              <a:ext uri="{FF2B5EF4-FFF2-40B4-BE49-F238E27FC236}">
                <a16:creationId xmlns:a16="http://schemas.microsoft.com/office/drawing/2014/main" id="{49AB1C0F-C131-724C-8B0F-69E668A1ADA2}"/>
              </a:ext>
            </a:extLst>
          </p:cNvPr>
          <p:cNvSpPr/>
          <p:nvPr/>
        </p:nvSpPr>
        <p:spPr>
          <a:xfrm rot="5400000">
            <a:off x="1394912" y="5625877"/>
            <a:ext cx="939387" cy="261017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167AF95B-1E72-524E-9011-F1608EA92F12}"/>
              </a:ext>
            </a:extLst>
          </p:cNvPr>
          <p:cNvSpPr txBox="1"/>
          <p:nvPr/>
        </p:nvSpPr>
        <p:spPr>
          <a:xfrm>
            <a:off x="1549531" y="48738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Fine</a:t>
            </a:r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35BE0438-88ED-7343-9189-B1CC0A323096}"/>
              </a:ext>
            </a:extLst>
          </p:cNvPr>
          <p:cNvSpPr txBox="1"/>
          <p:nvPr/>
        </p:nvSpPr>
        <p:spPr>
          <a:xfrm>
            <a:off x="1375724" y="63236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Coarse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/>
              <p:nvPr/>
            </p:nvSpPr>
            <p:spPr>
              <a:xfrm>
                <a:off x="8180431" y="5307965"/>
                <a:ext cx="264527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ea typeface="Cambria Math" panose="02040503050406030204" pitchFamily="18" charset="0"/>
                  </a:rPr>
                  <a:t>Visualization Interval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1≤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31" y="5307965"/>
                <a:ext cx="2645276" cy="1015663"/>
              </a:xfrm>
              <a:prstGeom prst="rect">
                <a:avLst/>
              </a:prstGeom>
              <a:blipFill>
                <a:blip r:embed="rId2"/>
                <a:stretch>
                  <a:fillRect l="-2392" t="-2469" r="-1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/>
              <p:nvPr/>
            </p:nvSpPr>
            <p:spPr>
              <a:xfrm>
                <a:off x="8180431" y="2545269"/>
                <a:ext cx="343395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data output</a:t>
                </a: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from simulation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ja-JP" b="0" dirty="0">
                  <a:ea typeface="Cambria Math" panose="02040503050406030204" pitchFamily="18" charset="0"/>
                </a:endParaRPr>
              </a:p>
              <a:p>
                <a:endParaRPr lang="en-US" altLang="ja-JP" dirty="0"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KL divergence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:r>
                  <a:rPr lang="en-US" altLang="ja-JP" dirty="0">
                    <a:ea typeface="Cambria Math" panose="02040503050406030204" pitchFamily="18" charset="0"/>
                  </a:rPr>
                  <a:t>calculation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31" y="2545269"/>
                <a:ext cx="3433953" cy="2031325"/>
              </a:xfrm>
              <a:prstGeom prst="rect">
                <a:avLst/>
              </a:prstGeom>
              <a:blipFill>
                <a:blip r:embed="rId3"/>
                <a:stretch>
                  <a:fillRect l="-1103" t="-621" b="-18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65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16F4A-486F-EC41-9F76-573885C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B36D6E-5A9B-B743-A457-F4A90A47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Granularity for each pattern</a:t>
            </a:r>
          </a:p>
          <a:p>
            <a:pPr lvl="1"/>
            <a:r>
              <a:rPr kumimoji="1" lang="en-US" altLang="ja-JP" dirty="0"/>
              <a:t>Pattern A</a:t>
            </a:r>
          </a:p>
          <a:p>
            <a:pPr lvl="2"/>
            <a:r>
              <a:rPr lang="en-US" altLang="ja-JP" dirty="0"/>
              <a:t>Coarse sampling</a:t>
            </a:r>
          </a:p>
          <a:p>
            <a:pPr lvl="2"/>
            <a:r>
              <a:rPr lang="en-US" altLang="ja-JP" dirty="0"/>
              <a:t>Using specified R</a:t>
            </a:r>
          </a:p>
          <a:p>
            <a:pPr lvl="1"/>
            <a:r>
              <a:rPr kumimoji="1" lang="en-US" altLang="ja-JP" dirty="0"/>
              <a:t>Pattern B</a:t>
            </a:r>
          </a:p>
          <a:p>
            <a:pPr lvl="2"/>
            <a:r>
              <a:rPr kumimoji="1" lang="en-US" altLang="ja-JP" dirty="0"/>
              <a:t>Fine sampling</a:t>
            </a:r>
          </a:p>
          <a:p>
            <a:pPr lvl="2"/>
            <a:r>
              <a:rPr lang="en-US" altLang="ja-JP" dirty="0"/>
              <a:t>Using R = 1</a:t>
            </a:r>
          </a:p>
          <a:p>
            <a:pPr lvl="1"/>
            <a:r>
              <a:rPr kumimoji="1" lang="en-US" altLang="ja-JP" dirty="0"/>
              <a:t>Pattern C</a:t>
            </a:r>
          </a:p>
          <a:p>
            <a:pPr lvl="2"/>
            <a:r>
              <a:rPr lang="en-US" altLang="ja-JP" dirty="0"/>
              <a:t>Combined sampling</a:t>
            </a:r>
          </a:p>
          <a:p>
            <a:pPr lvl="2"/>
            <a:r>
              <a:rPr kumimoji="1" lang="en-US" altLang="ja-JP" dirty="0"/>
              <a:t>Using R = 1 (fine) in the first half</a:t>
            </a:r>
            <a:br>
              <a:rPr kumimoji="1" lang="en-US" altLang="ja-JP" dirty="0"/>
            </a:br>
            <a:r>
              <a:rPr kumimoji="1" lang="en-US" altLang="ja-JP" dirty="0"/>
              <a:t>and specified R in the other half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A551E5-9099-B842-9F4D-82B9E9BC0BEE}"/>
              </a:ext>
            </a:extLst>
          </p:cNvPr>
          <p:cNvSpPr/>
          <p:nvPr/>
        </p:nvSpPr>
        <p:spPr>
          <a:xfrm>
            <a:off x="6685673" y="2565563"/>
            <a:ext cx="1256082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BC11FF-4BC7-6744-B66D-FB9057E6D187}"/>
              </a:ext>
            </a:extLst>
          </p:cNvPr>
          <p:cNvSpPr/>
          <p:nvPr/>
        </p:nvSpPr>
        <p:spPr>
          <a:xfrm>
            <a:off x="7924715" y="2565563"/>
            <a:ext cx="2438272" cy="17974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4B2593-A40F-5F41-AC29-97DA10E8FDF1}"/>
              </a:ext>
            </a:extLst>
          </p:cNvPr>
          <p:cNvSpPr/>
          <p:nvPr/>
        </p:nvSpPr>
        <p:spPr>
          <a:xfrm>
            <a:off x="10362987" y="2565563"/>
            <a:ext cx="1238132" cy="1797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E097FAD-1B13-CE45-91E5-547A90B66E9C}"/>
              </a:ext>
            </a:extLst>
          </p:cNvPr>
          <p:cNvCxnSpPr>
            <a:cxnSpLocks/>
          </p:cNvCxnSpPr>
          <p:nvPr/>
        </p:nvCxnSpPr>
        <p:spPr>
          <a:xfrm>
            <a:off x="6677683" y="3547646"/>
            <a:ext cx="4932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29C5915E-661C-704A-9C18-F8D95B71F104}"/>
              </a:ext>
            </a:extLst>
          </p:cNvPr>
          <p:cNvSpPr/>
          <p:nvPr/>
        </p:nvSpPr>
        <p:spPr>
          <a:xfrm>
            <a:off x="6596692" y="366974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1F34004C-AEAE-3B44-8CF3-154E593CBBF1}"/>
              </a:ext>
            </a:extLst>
          </p:cNvPr>
          <p:cNvSpPr/>
          <p:nvPr/>
        </p:nvSpPr>
        <p:spPr>
          <a:xfrm>
            <a:off x="7824300" y="3859752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43C4E504-5628-774C-A1EF-3F2992A77E40}"/>
              </a:ext>
            </a:extLst>
          </p:cNvPr>
          <p:cNvSpPr/>
          <p:nvPr/>
        </p:nvSpPr>
        <p:spPr>
          <a:xfrm>
            <a:off x="9044904" y="2802852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F89DEF2-B720-7D44-8468-ACE2EAE3ACAF}"/>
              </a:ext>
            </a:extLst>
          </p:cNvPr>
          <p:cNvSpPr/>
          <p:nvPr/>
        </p:nvSpPr>
        <p:spPr>
          <a:xfrm>
            <a:off x="10264191" y="317098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5B23E6FC-0195-3A49-9051-EBA267CF16FE}"/>
              </a:ext>
            </a:extLst>
          </p:cNvPr>
          <p:cNvSpPr/>
          <p:nvPr/>
        </p:nvSpPr>
        <p:spPr>
          <a:xfrm>
            <a:off x="11491799" y="366974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F0702D8-8008-CF40-820D-2D9DA904FB96}"/>
              </a:ext>
            </a:extLst>
          </p:cNvPr>
          <p:cNvSpPr txBox="1"/>
          <p:nvPr/>
        </p:nvSpPr>
        <p:spPr>
          <a:xfrm>
            <a:off x="6706006" y="257632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8CD3C1-C099-8C49-B093-EA32846DE7FD}"/>
              </a:ext>
            </a:extLst>
          </p:cNvPr>
          <p:cNvSpPr txBox="1"/>
          <p:nvPr/>
        </p:nvSpPr>
        <p:spPr>
          <a:xfrm>
            <a:off x="7931691" y="25785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2"/>
                </a:solidFill>
              </a:rPr>
              <a:t>B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C60093A-B629-4247-8EF0-A56DD4E728A2}"/>
              </a:ext>
            </a:extLst>
          </p:cNvPr>
          <p:cNvSpPr txBox="1"/>
          <p:nvPr/>
        </p:nvSpPr>
        <p:spPr>
          <a:xfrm>
            <a:off x="10372007" y="257856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endParaRPr kumimoji="1" lang="ja-JP" altLang="en-US" sz="24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3A57123E-E501-AA4C-80E2-387BBAEC2881}"/>
              </a:ext>
            </a:extLst>
          </p:cNvPr>
          <p:cNvSpPr/>
          <p:nvPr/>
        </p:nvSpPr>
        <p:spPr>
          <a:xfrm>
            <a:off x="6708619" y="2898160"/>
            <a:ext cx="4883971" cy="1065007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  <a:gd name="connsiteX0" fmla="*/ 0 w 4883971"/>
              <a:gd name="connsiteY0" fmla="*/ 860611 h 1065007"/>
              <a:gd name="connsiteX1" fmla="*/ 1226371 w 4883971"/>
              <a:gd name="connsiteY1" fmla="*/ 1065007 h 1065007"/>
              <a:gd name="connsiteX2" fmla="*/ 2431228 w 4883971"/>
              <a:gd name="connsiteY2" fmla="*/ 0 h 1065007"/>
              <a:gd name="connsiteX3" fmla="*/ 3668357 w 4883971"/>
              <a:gd name="connsiteY3" fmla="*/ 376517 h 1065007"/>
              <a:gd name="connsiteX4" fmla="*/ 4883971 w 4883971"/>
              <a:gd name="connsiteY4" fmla="*/ 882127 h 106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3971" h="1065007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</a:path>
            </a:pathLst>
          </a:cu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B9D368D-41D1-9741-8E06-C7973123BC9C}"/>
              </a:ext>
            </a:extLst>
          </p:cNvPr>
          <p:cNvSpPr txBox="1"/>
          <p:nvPr/>
        </p:nvSpPr>
        <p:spPr>
          <a:xfrm>
            <a:off x="6527281" y="4497922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2EA0E6-FD74-AB4A-B216-C0173A98AAB6}"/>
              </a:ext>
            </a:extLst>
          </p:cNvPr>
          <p:cNvSpPr txBox="1"/>
          <p:nvPr/>
        </p:nvSpPr>
        <p:spPr>
          <a:xfrm>
            <a:off x="8678360" y="450057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C850E3E0-3A11-C74D-98EF-3C05AD7D4E0A}"/>
              </a:ext>
            </a:extLst>
          </p:cNvPr>
          <p:cNvSpPr/>
          <p:nvPr/>
        </p:nvSpPr>
        <p:spPr>
          <a:xfrm rot="5400000">
            <a:off x="10595262" y="4333035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中かっこ 39">
            <a:extLst>
              <a:ext uri="{FF2B5EF4-FFF2-40B4-BE49-F238E27FC236}">
                <a16:creationId xmlns:a16="http://schemas.microsoft.com/office/drawing/2014/main" id="{A84C3552-E8E1-9641-8679-8D1D8AFBA8EA}"/>
              </a:ext>
            </a:extLst>
          </p:cNvPr>
          <p:cNvSpPr/>
          <p:nvPr/>
        </p:nvSpPr>
        <p:spPr>
          <a:xfrm rot="5400000">
            <a:off x="11256051" y="4336721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BC3368-D8F2-9A4D-9894-ACCE36F3D440}"/>
              </a:ext>
            </a:extLst>
          </p:cNvPr>
          <p:cNvSpPr txBox="1"/>
          <p:nvPr/>
        </p:nvSpPr>
        <p:spPr>
          <a:xfrm>
            <a:off x="10248572" y="5727921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7294235-F008-7B44-810E-14162CD05BBB}"/>
              </a:ext>
            </a:extLst>
          </p:cNvPr>
          <p:cNvSpPr txBox="1"/>
          <p:nvPr/>
        </p:nvSpPr>
        <p:spPr>
          <a:xfrm>
            <a:off x="9856682" y="4973587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D1D85BD3-2B78-C94C-B2DC-20B7A21C818B}"/>
              </a:ext>
            </a:extLst>
          </p:cNvPr>
          <p:cNvCxnSpPr>
            <a:stCxn id="39" idx="1"/>
            <a:endCxn id="42" idx="0"/>
          </p:cNvCxnSpPr>
          <p:nvPr/>
        </p:nvCxnSpPr>
        <p:spPr>
          <a:xfrm flipH="1">
            <a:off x="10328927" y="4695583"/>
            <a:ext cx="337086" cy="2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52F7737D-29D2-264B-8AB7-82E3C36EE079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flipH="1">
            <a:off x="11035005" y="4699269"/>
            <a:ext cx="291797" cy="102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5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EBA6C-FF30-2841-BC5D-0922359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8DD1-5EC1-EA42-AB2E-DEE52538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Numerical simulation of sibilant fricatives</a:t>
            </a:r>
          </a:p>
          <a:p>
            <a:pPr lvl="1"/>
            <a:r>
              <a:rPr kumimoji="1" lang="en-US" altLang="ja-JP" dirty="0"/>
              <a:t>Implicit compressible flow solver based on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Unstructured volumes</a:t>
            </a:r>
          </a:p>
          <a:p>
            <a:pPr lvl="2"/>
            <a:r>
              <a:rPr kumimoji="1" lang="en-US" altLang="ja-JP" dirty="0"/>
              <a:t>3,197,279 hexahedrons</a:t>
            </a:r>
          </a:p>
          <a:p>
            <a:pPr lvl="2"/>
            <a:r>
              <a:rPr lang="en-US" altLang="ja-JP" dirty="0"/>
              <a:t>48 </a:t>
            </a:r>
            <a:r>
              <a:rPr lang="en-US" altLang="ja-JP" dirty="0" err="1"/>
              <a:t>subvolumes</a:t>
            </a:r>
            <a:endParaRPr lang="en-US" altLang="ja-JP" dirty="0"/>
          </a:p>
          <a:p>
            <a:pPr lvl="2"/>
            <a:r>
              <a:rPr kumimoji="1" lang="en-US" altLang="ja-JP" dirty="0"/>
              <a:t>20,000 timesteps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7798C75-4E10-8D4A-A1BA-02889157A4E2}"/>
              </a:ext>
            </a:extLst>
          </p:cNvPr>
          <p:cNvGrpSpPr>
            <a:grpSpLocks/>
          </p:cNvGrpSpPr>
          <p:nvPr/>
        </p:nvGrpSpPr>
        <p:grpSpPr bwMode="auto">
          <a:xfrm>
            <a:off x="5124761" y="3540177"/>
            <a:ext cx="6633963" cy="2950564"/>
            <a:chOff x="1136" y="1316"/>
            <a:chExt cx="8878" cy="3949"/>
          </a:xfrm>
        </p:grpSpPr>
        <p:pic>
          <p:nvPicPr>
            <p:cNvPr id="5" name="Picture 56" descr="Fig">
              <a:extLst>
                <a:ext uri="{FF2B5EF4-FFF2-40B4-BE49-F238E27FC236}">
                  <a16:creationId xmlns:a16="http://schemas.microsoft.com/office/drawing/2014/main" id="{522ED010-5922-7C4C-8117-516EFF6A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1316"/>
              <a:ext cx="3761" cy="3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7" descr="Fig4">
              <a:extLst>
                <a:ext uri="{FF2B5EF4-FFF2-40B4-BE49-F238E27FC236}">
                  <a16:creationId xmlns:a16="http://schemas.microsoft.com/office/drawing/2014/main" id="{34F62024-DBA2-DC4B-BA62-8532EA635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" y="1772"/>
              <a:ext cx="4756" cy="3108"/>
            </a:xfrm>
            <a:prstGeom prst="rect">
              <a:avLst/>
            </a:prstGeom>
            <a:noFill/>
            <a:ln w="19050">
              <a:solidFill>
                <a:srgbClr val="E36C0A"/>
              </a:solidFill>
              <a:miter lim="800000"/>
              <a:headEnd/>
              <a:tailEnd/>
            </a:ln>
          </p:spPr>
        </p:pic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56D98028-2DDC-1949-A204-95131C3C2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1772"/>
              <a:ext cx="2354" cy="343"/>
            </a:xfrm>
            <a:custGeom>
              <a:avLst/>
              <a:gdLst>
                <a:gd name="T0" fmla="*/ 0 w 4958"/>
                <a:gd name="T1" fmla="*/ 0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408A58AF-60A3-3F45-B301-49B10591442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04" y="3212"/>
              <a:ext cx="2354" cy="1668"/>
            </a:xfrm>
            <a:custGeom>
              <a:avLst/>
              <a:gdLst>
                <a:gd name="T0" fmla="*/ 0 w 4958"/>
                <a:gd name="T1" fmla="*/ 26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9" name="relistic_p_movie_cropped">
            <a:hlinkClick r:id="" action="ppaction://media"/>
            <a:extLst>
              <a:ext uri="{FF2B5EF4-FFF2-40B4-BE49-F238E27FC236}">
                <a16:creationId xmlns:a16="http://schemas.microsoft.com/office/drawing/2014/main" id="{AE50AA15-6323-4D40-B42D-3A60616C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738" t="20625" b="26846"/>
          <a:stretch/>
        </p:blipFill>
        <p:spPr>
          <a:xfrm>
            <a:off x="838200" y="4435996"/>
            <a:ext cx="3483491" cy="19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3F89C-11BF-6140-890D-1B27019D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3247CB-4465-8849-B091-FF60B949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Environment</a:t>
            </a:r>
          </a:p>
          <a:p>
            <a:pPr lvl="1"/>
            <a:r>
              <a:rPr lang="en-US" altLang="ja-JP" dirty="0"/>
              <a:t>K pre-post cloud system</a:t>
            </a:r>
          </a:p>
          <a:p>
            <a:pPr lvl="2"/>
            <a:r>
              <a:rPr lang="en-US" altLang="ja-JP" dirty="0"/>
              <a:t>X86 based on-premise could system</a:t>
            </a:r>
          </a:p>
          <a:p>
            <a:pPr lvl="2"/>
            <a:r>
              <a:rPr lang="en-US" altLang="ja-JP" dirty="0"/>
              <a:t>Dual </a:t>
            </a:r>
            <a:r>
              <a:rPr kumimoji="1" lang="en-US" altLang="ja-JP" dirty="0"/>
              <a:t>Intel Xeon Platinum 8168 (Skylake) 24cores/2.7GHz</a:t>
            </a:r>
          </a:p>
          <a:p>
            <a:pPr lvl="2"/>
            <a:r>
              <a:rPr lang="en-US" altLang="ja-JP" dirty="0"/>
              <a:t>48 vCPUs on the VM for the evaluation</a:t>
            </a:r>
          </a:p>
          <a:p>
            <a:r>
              <a:rPr kumimoji="1" lang="en-US" altLang="ja-JP" dirty="0"/>
              <a:t>Software</a:t>
            </a:r>
          </a:p>
          <a:p>
            <a:pPr lvl="1"/>
            <a:r>
              <a:rPr kumimoji="1" lang="en-US" altLang="ja-JP" dirty="0"/>
              <a:t>Simulation: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Visualization: KVS (original toolkit)</a:t>
            </a:r>
          </a:p>
          <a:p>
            <a:pPr lvl="1"/>
            <a:r>
              <a:rPr kumimoji="1" lang="en-US" altLang="ja-JP" dirty="0"/>
              <a:t>Parallel </a:t>
            </a:r>
            <a:r>
              <a:rPr lang="en-US" altLang="ja-JP" dirty="0"/>
              <a:t>rendering: 234 image compositor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62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A292F-1E38-E94B-8463-902B7263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65010-1FD3-B845-9EF3-145FA61A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Changes of KL divergence (D)</a:t>
            </a:r>
          </a:p>
          <a:p>
            <a:pPr lvl="1"/>
            <a:r>
              <a:rPr lang="en-US" altLang="ja-JP" dirty="0"/>
              <a:t>Simulation timesteps: 20,000</a:t>
            </a:r>
          </a:p>
          <a:p>
            <a:pPr lvl="1"/>
            <a:r>
              <a:rPr kumimoji="1" lang="en-US" altLang="ja-JP" dirty="0"/>
              <a:t>KL divergence calculation interval (ΔT): 100</a:t>
            </a:r>
          </a:p>
          <a:p>
            <a:pPr lvl="2"/>
            <a:r>
              <a:rPr lang="en-US" altLang="ja-JP" dirty="0"/>
              <a:t>Number of simulations (a): </a:t>
            </a:r>
            <a:r>
              <a:rPr kumimoji="1" lang="en-US" altLang="ja-JP" dirty="0"/>
              <a:t>5</a:t>
            </a:r>
          </a:p>
          <a:p>
            <a:pPr lvl="2"/>
            <a:r>
              <a:rPr lang="en-US" altLang="ja-JP" dirty="0"/>
              <a:t>Num</a:t>
            </a:r>
            <a:r>
              <a:rPr kumimoji="1" lang="en-US" altLang="ja-JP" dirty="0"/>
              <a:t>ber of stacking data (b): 20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6D114F-9E61-0B4F-B88C-2D9FDAFA90C6}"/>
              </a:ext>
            </a:extLst>
          </p:cNvPr>
          <p:cNvSpPr txBox="1"/>
          <p:nvPr/>
        </p:nvSpPr>
        <p:spPr>
          <a:xfrm>
            <a:off x="5810527" y="640987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step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C1245-C4D0-F149-A58E-29734B18C664}"/>
              </a:ext>
            </a:extLst>
          </p:cNvPr>
          <p:cNvSpPr txBox="1"/>
          <p:nvPr/>
        </p:nvSpPr>
        <p:spPr>
          <a:xfrm rot="16200000">
            <a:off x="923404" y="485503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KL divergence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2E749A-C074-6E4A-A124-7DAA5DFE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5" y="3901372"/>
            <a:ext cx="8454571" cy="2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EE1F8-61F9-E242-9F0B-51B7EB42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D09C2-BEFA-C24F-8C1C-962DBAD9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Number of vis. i</a:t>
            </a:r>
            <a:r>
              <a:rPr kumimoji="1" lang="en-US" altLang="ja-JP" dirty="0"/>
              <a:t>mages and reduction ratio</a:t>
            </a:r>
          </a:p>
          <a:p>
            <a:pPr lvl="1"/>
            <a:r>
              <a:rPr lang="en-US" altLang="ja-JP" dirty="0"/>
              <a:t>Total number of stacked data: 4,000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6E2C117-726D-7543-BAB7-B3FA6731038F}"/>
              </a:ext>
            </a:extLst>
          </p:cNvPr>
          <p:cNvGraphicFramePr>
            <a:graphicFrameLocks noGrp="1"/>
          </p:cNvGraphicFramePr>
          <p:nvPr/>
        </p:nvGraphicFramePr>
        <p:xfrm>
          <a:off x="2906484" y="3114523"/>
          <a:ext cx="5649684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59">
                  <a:extLst>
                    <a:ext uri="{9D8B030D-6E8A-4147-A177-3AD203B41FA5}">
                      <a16:colId xmlns:a16="http://schemas.microsoft.com/office/drawing/2014/main" val="123988037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0800787"/>
                    </a:ext>
                  </a:extLst>
                </a:gridCol>
                <a:gridCol w="2340425">
                  <a:extLst>
                    <a:ext uri="{9D8B030D-6E8A-4147-A177-3AD203B41FA5}">
                      <a16:colId xmlns:a16="http://schemas.microsoft.com/office/drawing/2014/main" val="3197107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THR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R=10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8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3,452 (13.7%)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3,384 (15.4%)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4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3,100 (22.5%)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2,896 (21.6%)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2,856 (28.6%)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2,616 (34.6%)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2,496 (37.6%)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2,288 (42.8%)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67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2,064 (48.4%)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1,892 (52.7%)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337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520767-7052-1A4D-984E-6F6F6263DBC3}"/>
              </a:ext>
            </a:extLst>
          </p:cNvPr>
          <p:cNvSpPr txBox="1"/>
          <p:nvPr/>
        </p:nvSpPr>
        <p:spPr>
          <a:xfrm>
            <a:off x="3028693" y="5888203"/>
            <a:ext cx="5527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ja-JP" sz="1400" dirty="0"/>
              <a:t>THR: Threshold for the KL divergence (D)</a:t>
            </a:r>
          </a:p>
          <a:p>
            <a:pPr algn="r"/>
            <a:r>
              <a:rPr lang="en" altLang="ja-JP" sz="1400" dirty="0"/>
              <a:t>R: Granularity for the time sampling for A and C interval patterns</a:t>
            </a:r>
          </a:p>
        </p:txBody>
      </p:sp>
    </p:spTree>
    <p:extLst>
      <p:ext uri="{BB962C8B-B14F-4D97-AF65-F5344CB8AC3E}">
        <p14:creationId xmlns:p14="http://schemas.microsoft.com/office/powerpoint/2010/main" val="183971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57AB1-E0CA-9E4D-AD02-690014B3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062AC4-1C49-DA45-A4B6-175DE8F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In-situ visualization results with and without our method</a:t>
            </a:r>
          </a:p>
          <a:p>
            <a:pPr lvl="1"/>
            <a:r>
              <a:rPr lang="en-US" altLang="ja-JP" dirty="0"/>
              <a:t>THR = 0.005</a:t>
            </a:r>
          </a:p>
        </p:txBody>
      </p:sp>
      <p:pic>
        <p:nvPicPr>
          <p:cNvPr id="4" name="full_ISAVrate100">
            <a:hlinkClick r:id="" action="ppaction://media"/>
            <a:extLst>
              <a:ext uri="{FF2B5EF4-FFF2-40B4-BE49-F238E27FC236}">
                <a16:creationId xmlns:a16="http://schemas.microsoft.com/office/drawing/2014/main" id="{03744C5D-8510-3741-91EB-E12B47535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825" y="2690533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5" name="MovieR5rate100_ISAV">
            <a:hlinkClick r:id="" action="ppaction://media"/>
            <a:extLst>
              <a:ext uri="{FF2B5EF4-FFF2-40B4-BE49-F238E27FC236}">
                <a16:creationId xmlns:a16="http://schemas.microsoft.com/office/drawing/2014/main" id="{0AF42F2E-CD2A-7A4F-8F9C-21388D000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0640" y="2690534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6" name="MovieR10rate100_ISAV">
            <a:hlinkClick r:id="" action="ppaction://media"/>
            <a:extLst>
              <a:ext uri="{FF2B5EF4-FFF2-40B4-BE49-F238E27FC236}">
                <a16:creationId xmlns:a16="http://schemas.microsoft.com/office/drawing/2014/main" id="{A970DD1A-CEF2-8445-99EF-7769D2F4F6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89615" y="2690532"/>
            <a:ext cx="3148975" cy="31489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3A0759-5F63-DE48-91F9-F8FC9EEAC09F}"/>
              </a:ext>
            </a:extLst>
          </p:cNvPr>
          <p:cNvSpPr txBox="1"/>
          <p:nvPr/>
        </p:nvSpPr>
        <p:spPr>
          <a:xfrm>
            <a:off x="1808410" y="583950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Original</a:t>
            </a:r>
          </a:p>
          <a:p>
            <a:pPr algn="ctr"/>
            <a:r>
              <a:rPr lang="en-US" altLang="ja-JP" dirty="0"/>
              <a:t>(4,000 images)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E1E74C-72EA-E047-874C-3786A71AE486}"/>
              </a:ext>
            </a:extLst>
          </p:cNvPr>
          <p:cNvSpPr txBox="1"/>
          <p:nvPr/>
        </p:nvSpPr>
        <p:spPr>
          <a:xfrm>
            <a:off x="4877965" y="5839507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R=5</a:t>
            </a:r>
          </a:p>
          <a:p>
            <a:pPr algn="ctr"/>
            <a:r>
              <a:rPr lang="en-US" altLang="ja-JP" dirty="0"/>
              <a:t>(2,064 images)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2EC30-3162-A845-8EE9-9503E7AD0C04}"/>
              </a:ext>
            </a:extLst>
          </p:cNvPr>
          <p:cNvSpPr txBox="1"/>
          <p:nvPr/>
        </p:nvSpPr>
        <p:spPr>
          <a:xfrm>
            <a:off x="8266780" y="5839506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R=10</a:t>
            </a:r>
          </a:p>
          <a:p>
            <a:pPr algn="ctr"/>
            <a:r>
              <a:rPr lang="en-US" altLang="ja-JP" dirty="0"/>
              <a:t>(1,892 images)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64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Adaptive timestep control for in-situ visualization</a:t>
            </a:r>
          </a:p>
          <a:p>
            <a:pPr lvl="1"/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 between the simulation results based on the </a:t>
            </a:r>
            <a:r>
              <a:rPr kumimoji="1" lang="en-US" altLang="ja-JP" dirty="0" err="1"/>
              <a:t>Kullback</a:t>
            </a:r>
            <a:r>
              <a:rPr lang="en-US" altLang="ja-JP" dirty="0" err="1"/>
              <a:t>-Leibler</a:t>
            </a:r>
            <a:r>
              <a:rPr lang="en-US" altLang="ja-JP" dirty="0"/>
              <a:t> divergence</a:t>
            </a:r>
          </a:p>
          <a:p>
            <a:pPr lvl="1"/>
            <a:r>
              <a:rPr lang="en-US" altLang="ja-JP" dirty="0"/>
              <a:t>Adaptive timestep control in consideration of the variation changing patterns</a:t>
            </a:r>
          </a:p>
          <a:p>
            <a:pPr lvl="1"/>
            <a:r>
              <a:rPr lang="en-US" altLang="ja-JP" dirty="0"/>
              <a:t>Utilizing adaptive timestep sampling mechanism for reducing the amount of data for the subsequent processing (e.g. data storing for the post-hoc visualization and analytics, in-situ/in-transit visualization)</a:t>
            </a:r>
          </a:p>
          <a:p>
            <a:r>
              <a:rPr lang="en-US" altLang="ja-JP" dirty="0"/>
              <a:t>Future works</a:t>
            </a:r>
          </a:p>
          <a:p>
            <a:pPr lvl="1"/>
            <a:r>
              <a:rPr lang="en-US" altLang="ja-JP" dirty="0"/>
              <a:t>Optimal parameter selection for the input time intervals</a:t>
            </a:r>
          </a:p>
          <a:p>
            <a:pPr lvl="1"/>
            <a:r>
              <a:rPr lang="en-US" altLang="ja-JP" dirty="0"/>
              <a:t>Viewpoint selection without missing significant physical phenomenon </a:t>
            </a:r>
          </a:p>
        </p:txBody>
      </p:sp>
    </p:spTree>
    <p:extLst>
      <p:ext uri="{BB962C8B-B14F-4D97-AF65-F5344CB8AC3E}">
        <p14:creationId xmlns:p14="http://schemas.microsoft.com/office/powerpoint/2010/main" val="283932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03206-97D3-9946-9AFE-C5187877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processing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D69E7A-B212-FD49-B4F0-C30BA6E5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Visualization and analysis become more challenging task for large-scale data generated from faster and powerful supercomputers.</a:t>
            </a:r>
            <a:endParaRPr kumimoji="1" lang="en-US" altLang="ja-JP" sz="2400" dirty="0"/>
          </a:p>
          <a:p>
            <a:r>
              <a:rPr lang="en-US" altLang="ja-JP" sz="2400" dirty="0"/>
              <a:t>RIKEN Center for Computational Science (R-CCS)</a:t>
            </a:r>
          </a:p>
          <a:p>
            <a:pPr lvl="1"/>
            <a:r>
              <a:rPr kumimoji="1" lang="en-US" altLang="ja-JP" sz="2000" dirty="0"/>
              <a:t>K computer was decommissioned after several years.</a:t>
            </a:r>
          </a:p>
          <a:p>
            <a:pPr lvl="1"/>
            <a:r>
              <a:rPr lang="en-US" altLang="ja-JP" sz="2000" dirty="0" err="1"/>
              <a:t>Fugaku</a:t>
            </a:r>
            <a:r>
              <a:rPr lang="en-US" altLang="ja-JP" sz="2000" dirty="0"/>
              <a:t> system is underway</a:t>
            </a:r>
          </a:p>
          <a:p>
            <a:pPr lvl="2"/>
            <a:r>
              <a:rPr lang="en-US" altLang="ja-JP" sz="1800" dirty="0"/>
              <a:t>consist of more than 150,000 processing nodes</a:t>
            </a:r>
          </a:p>
          <a:p>
            <a:pPr lvl="2"/>
            <a:r>
              <a:rPr lang="en-US" altLang="ja-JP" sz="1800" dirty="0"/>
              <a:t>expected to deliver even larger volume of simulation results</a:t>
            </a:r>
            <a:endParaRPr kumimoji="1" lang="ja-JP" altLang="en-US" sz="1800" dirty="0"/>
          </a:p>
        </p:txBody>
      </p:sp>
      <p:pic>
        <p:nvPicPr>
          <p:cNvPr id="44" name="Picture 7">
            <a:extLst>
              <a:ext uri="{FF2B5EF4-FFF2-40B4-BE49-F238E27FC236}">
                <a16:creationId xmlns:a16="http://schemas.microsoft.com/office/drawing/2014/main" id="{EE30F505-8D4F-6C4E-BB2E-F9D259C7D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463" y="4817574"/>
            <a:ext cx="1926884" cy="1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A96EA43-3AD3-ED44-9695-F48DC9925C5F}"/>
              </a:ext>
            </a:extLst>
          </p:cNvPr>
          <p:cNvSpPr txBox="1"/>
          <p:nvPr/>
        </p:nvSpPr>
        <p:spPr>
          <a:xfrm>
            <a:off x="4514364" y="4506783"/>
            <a:ext cx="2540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+mn-ea"/>
              </a:rPr>
              <a:t>K computer (SPARC)</a:t>
            </a:r>
            <a:endParaRPr kumimoji="1" lang="ja-JP" altLang="en-US" sz="1400" b="1" dirty="0">
              <a:latin typeface="+mn-ea"/>
            </a:endParaRPr>
          </a:p>
        </p:txBody>
      </p:sp>
      <p:pic>
        <p:nvPicPr>
          <p:cNvPr id="46" name="Picture 2" descr="Photo of the A64FX package">
            <a:extLst>
              <a:ext uri="{FF2B5EF4-FFF2-40B4-BE49-F238E27FC236}">
                <a16:creationId xmlns:a16="http://schemas.microsoft.com/office/drawing/2014/main" id="{CB945EC0-9814-5447-B8E9-9C8A2375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80" y="5104479"/>
            <a:ext cx="835693" cy="86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0B49886-0338-EA48-A044-4D8A9F86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04" y="5132128"/>
            <a:ext cx="1103329" cy="793405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F27CC37-469A-4443-8537-7E1B9D569A12}"/>
              </a:ext>
            </a:extLst>
          </p:cNvPr>
          <p:cNvSpPr txBox="1"/>
          <p:nvPr/>
        </p:nvSpPr>
        <p:spPr>
          <a:xfrm>
            <a:off x="1599825" y="5990317"/>
            <a:ext cx="2540276" cy="523220"/>
          </a:xfrm>
          <a:prstGeom prst="rect">
            <a:avLst/>
          </a:prstGeom>
          <a:noFill/>
          <a:ln w="28575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latin typeface="+mn-ea"/>
              </a:rPr>
              <a:t>Fugaku</a:t>
            </a:r>
            <a:r>
              <a:rPr kumimoji="1" lang="en-US" altLang="ja-JP" sz="1400" b="1" dirty="0">
                <a:latin typeface="+mn-ea"/>
              </a:rPr>
              <a:t> Supercomputer</a:t>
            </a:r>
          </a:p>
          <a:p>
            <a:pPr algn="ctr"/>
            <a:r>
              <a:rPr lang="en-US" altLang="ja-JP" sz="1400" b="1" dirty="0">
                <a:latin typeface="+mn-ea"/>
              </a:rPr>
              <a:t>(ARM-based CPU)</a:t>
            </a:r>
            <a:endParaRPr kumimoji="1" lang="ja-JP" altLang="en-US" sz="1400" b="1" dirty="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20CC3D9-50CB-6244-AE17-7880C53420E5}"/>
              </a:ext>
            </a:extLst>
          </p:cNvPr>
          <p:cNvSpPr txBox="1"/>
          <p:nvPr/>
        </p:nvSpPr>
        <p:spPr>
          <a:xfrm>
            <a:off x="6763347" y="4534911"/>
            <a:ext cx="184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latin typeface="+mn-ea"/>
              </a:rPr>
              <a:t>OpenStack-based</a:t>
            </a:r>
          </a:p>
          <a:p>
            <a:pPr algn="ctr"/>
            <a:r>
              <a:rPr lang="en-US" altLang="ja-JP" sz="1200" b="1" dirty="0">
                <a:latin typeface="+mn-ea"/>
              </a:rPr>
              <a:t>Private Cloud</a:t>
            </a:r>
            <a:endParaRPr kumimoji="1" lang="en-US" altLang="ja-JP" sz="1200" b="1" dirty="0">
              <a:latin typeface="+mn-ea"/>
            </a:endParaRPr>
          </a:p>
          <a:p>
            <a:pPr algn="ctr"/>
            <a:r>
              <a:rPr lang="en-US" altLang="ja-JP" sz="1200" b="1" dirty="0">
                <a:latin typeface="+mn-ea"/>
              </a:rPr>
              <a:t>(x86/GPU)</a:t>
            </a:r>
            <a:endParaRPr kumimoji="1" lang="ja-JP" altLang="en-US" sz="1200" b="1" dirty="0">
              <a:latin typeface="+mn-ea"/>
            </a:endParaRP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CE0DE85F-3BBE-1240-8E97-F3B2A7FC3BE1}"/>
              </a:ext>
            </a:extLst>
          </p:cNvPr>
          <p:cNvGrpSpPr/>
          <p:nvPr/>
        </p:nvGrpSpPr>
        <p:grpSpPr>
          <a:xfrm>
            <a:off x="7396828" y="5199411"/>
            <a:ext cx="587913" cy="767291"/>
            <a:chOff x="4522520" y="647071"/>
            <a:chExt cx="579093" cy="758342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75FAD6E3-B783-E24E-BC82-71E167250EBE}"/>
                </a:ext>
              </a:extLst>
            </p:cNvPr>
            <p:cNvGrpSpPr/>
            <p:nvPr/>
          </p:nvGrpSpPr>
          <p:grpSpPr>
            <a:xfrm>
              <a:off x="4522520" y="947416"/>
              <a:ext cx="575973" cy="457997"/>
              <a:chOff x="4668109" y="3765216"/>
              <a:chExt cx="575973" cy="457997"/>
            </a:xfrm>
          </p:grpSpPr>
          <p:pic>
            <p:nvPicPr>
              <p:cNvPr id="60" name="Picture 3">
                <a:extLst>
                  <a:ext uri="{FF2B5EF4-FFF2-40B4-BE49-F238E27FC236}">
                    <a16:creationId xmlns:a16="http://schemas.microsoft.com/office/drawing/2014/main" id="{53D4C86F-0EE5-EC48-8650-50693B9836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0360" y="3912674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3">
                <a:extLst>
                  <a:ext uri="{FF2B5EF4-FFF2-40B4-BE49-F238E27FC236}">
                    <a16:creationId xmlns:a16="http://schemas.microsoft.com/office/drawing/2014/main" id="{89C5C298-2BEE-C048-8309-73CC959924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9" y="3765216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880FF1B1-7EC3-1441-A588-47C05D57DAFE}"/>
                </a:ext>
              </a:extLst>
            </p:cNvPr>
            <p:cNvGrpSpPr/>
            <p:nvPr/>
          </p:nvGrpSpPr>
          <p:grpSpPr>
            <a:xfrm>
              <a:off x="4525643" y="647071"/>
              <a:ext cx="575970" cy="457996"/>
              <a:chOff x="4668109" y="3765216"/>
              <a:chExt cx="575970" cy="457996"/>
            </a:xfrm>
          </p:grpSpPr>
          <p:pic>
            <p:nvPicPr>
              <p:cNvPr id="58" name="Picture 3">
                <a:extLst>
                  <a:ext uri="{FF2B5EF4-FFF2-40B4-BE49-F238E27FC236}">
                    <a16:creationId xmlns:a16="http://schemas.microsoft.com/office/drawing/2014/main" id="{49B6F14B-5013-EB4A-A110-363321A30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0358" y="3912674"/>
                <a:ext cx="573721" cy="31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3">
                <a:extLst>
                  <a:ext uri="{FF2B5EF4-FFF2-40B4-BE49-F238E27FC236}">
                    <a16:creationId xmlns:a16="http://schemas.microsoft.com/office/drawing/2014/main" id="{1331F14F-2081-604D-A2C2-C3468756E2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9" y="3765216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5B8059-F431-DE44-94EC-395672DB3BF2}"/>
              </a:ext>
            </a:extLst>
          </p:cNvPr>
          <p:cNvSpPr/>
          <p:nvPr/>
        </p:nvSpPr>
        <p:spPr>
          <a:xfrm>
            <a:off x="4831010" y="6451400"/>
            <a:ext cx="5348257" cy="68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4" name="フローチャート : 磁気ディスク 52">
            <a:extLst>
              <a:ext uri="{FF2B5EF4-FFF2-40B4-BE49-F238E27FC236}">
                <a16:creationId xmlns:a16="http://schemas.microsoft.com/office/drawing/2014/main" id="{75222BE3-BC0E-9942-848C-AD546309BEB0}"/>
              </a:ext>
            </a:extLst>
          </p:cNvPr>
          <p:cNvSpPr/>
          <p:nvPr/>
        </p:nvSpPr>
        <p:spPr>
          <a:xfrm>
            <a:off x="4831010" y="5398740"/>
            <a:ext cx="874847" cy="498709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Local </a:t>
            </a:r>
            <a:r>
              <a:rPr lang="en-US" altLang="ja-JP" sz="1200" b="1" dirty="0">
                <a:solidFill>
                  <a:schemeClr val="tx1"/>
                </a:solidFill>
                <a:latin typeface="+mn-ea"/>
              </a:rPr>
              <a:t>FS</a:t>
            </a:r>
            <a:endParaRPr kumimoji="1" lang="ja-JP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左矢印 10">
            <a:extLst>
              <a:ext uri="{FF2B5EF4-FFF2-40B4-BE49-F238E27FC236}">
                <a16:creationId xmlns:a16="http://schemas.microsoft.com/office/drawing/2014/main" id="{C546B853-5E2B-2E41-8CE1-F99EA5E3F0B2}"/>
              </a:ext>
            </a:extLst>
          </p:cNvPr>
          <p:cNvSpPr/>
          <p:nvPr/>
        </p:nvSpPr>
        <p:spPr>
          <a:xfrm rot="5400000">
            <a:off x="4862230" y="6051063"/>
            <a:ext cx="476939" cy="2271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6" name="左矢印 12">
            <a:extLst>
              <a:ext uri="{FF2B5EF4-FFF2-40B4-BE49-F238E27FC236}">
                <a16:creationId xmlns:a16="http://schemas.microsoft.com/office/drawing/2014/main" id="{06836E99-7469-A84E-9F6D-A40C630B225E}"/>
              </a:ext>
            </a:extLst>
          </p:cNvPr>
          <p:cNvSpPr/>
          <p:nvPr/>
        </p:nvSpPr>
        <p:spPr>
          <a:xfrm rot="16200000">
            <a:off x="5139893" y="6058708"/>
            <a:ext cx="471136" cy="217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DC4FF39B-7A6E-D94E-BD01-837B02F40D9F}"/>
              </a:ext>
            </a:extLst>
          </p:cNvPr>
          <p:cNvSpPr txBox="1"/>
          <p:nvPr/>
        </p:nvSpPr>
        <p:spPr>
          <a:xfrm rot="16200000">
            <a:off x="4742050" y="6058790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latin typeface="+mn-ea"/>
              </a:rPr>
              <a:t>In</a:t>
            </a:r>
            <a:endParaRPr kumimoji="1" lang="ja-JP" altLang="en-US" sz="1200" b="1" dirty="0">
              <a:latin typeface="+mn-ea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A239607-458B-EE4D-A647-5571338E4D1D}"/>
              </a:ext>
            </a:extLst>
          </p:cNvPr>
          <p:cNvSpPr txBox="1"/>
          <p:nvPr/>
        </p:nvSpPr>
        <p:spPr>
          <a:xfrm rot="5400000">
            <a:off x="5370556" y="6037601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latin typeface="+mn-ea"/>
              </a:rPr>
              <a:t>Out</a:t>
            </a:r>
            <a:endParaRPr kumimoji="1" lang="ja-JP" altLang="en-US" sz="1200" b="1" dirty="0">
              <a:latin typeface="+mn-ea"/>
            </a:endParaRPr>
          </a:p>
        </p:txBody>
      </p:sp>
      <p:sp>
        <p:nvSpPr>
          <p:cNvPr id="69" name="四角形吹き出し 14">
            <a:extLst>
              <a:ext uri="{FF2B5EF4-FFF2-40B4-BE49-F238E27FC236}">
                <a16:creationId xmlns:a16="http://schemas.microsoft.com/office/drawing/2014/main" id="{869677D1-36FF-7C49-9D74-AF6394B9CF10}"/>
              </a:ext>
            </a:extLst>
          </p:cNvPr>
          <p:cNvSpPr/>
          <p:nvPr/>
        </p:nvSpPr>
        <p:spPr>
          <a:xfrm>
            <a:off x="5932173" y="5974794"/>
            <a:ext cx="1034854" cy="362176"/>
          </a:xfrm>
          <a:prstGeom prst="wedgeRectCallout">
            <a:avLst>
              <a:gd name="adj1" fmla="val -63305"/>
              <a:gd name="adj2" fmla="val 716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“Staging”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CE1173E-D6B0-BB47-B2C0-A5E4562CC14B}"/>
              </a:ext>
            </a:extLst>
          </p:cNvPr>
          <p:cNvSpPr txBox="1"/>
          <p:nvPr/>
        </p:nvSpPr>
        <p:spPr>
          <a:xfrm>
            <a:off x="8012918" y="5179392"/>
            <a:ext cx="118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latin typeface="+mn-ea"/>
              </a:rPr>
              <a:t>Login Server</a:t>
            </a:r>
          </a:p>
          <a:p>
            <a:pPr algn="ctr"/>
            <a:r>
              <a:rPr lang="en-US" altLang="ja-JP" sz="1200" b="1" dirty="0">
                <a:latin typeface="+mn-ea"/>
              </a:rPr>
              <a:t>(x86)</a:t>
            </a:r>
            <a:endParaRPr kumimoji="1" lang="ja-JP" altLang="en-US" sz="1200" b="1" dirty="0">
              <a:latin typeface="+mn-ea"/>
            </a:endParaRPr>
          </a:p>
        </p:txBody>
      </p:sp>
      <p:pic>
        <p:nvPicPr>
          <p:cNvPr id="71" name="Picture 3">
            <a:extLst>
              <a:ext uri="{FF2B5EF4-FFF2-40B4-BE49-F238E27FC236}">
                <a16:creationId xmlns:a16="http://schemas.microsoft.com/office/drawing/2014/main" id="{EF94E6CC-6A3B-3542-81F6-96C52FA1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023" y="5622232"/>
            <a:ext cx="669491" cy="36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上下矢印 30">
            <a:extLst>
              <a:ext uri="{FF2B5EF4-FFF2-40B4-BE49-F238E27FC236}">
                <a16:creationId xmlns:a16="http://schemas.microsoft.com/office/drawing/2014/main" id="{1F5759E6-248B-FE47-8E16-D361671F3E7E}"/>
              </a:ext>
            </a:extLst>
          </p:cNvPr>
          <p:cNvSpPr/>
          <p:nvPr/>
        </p:nvSpPr>
        <p:spPr>
          <a:xfrm>
            <a:off x="7600237" y="6014645"/>
            <a:ext cx="175641" cy="3717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73" name="上下矢印 30">
            <a:extLst>
              <a:ext uri="{FF2B5EF4-FFF2-40B4-BE49-F238E27FC236}">
                <a16:creationId xmlns:a16="http://schemas.microsoft.com/office/drawing/2014/main" id="{7CB0E617-A4B0-934C-B13E-4F0C9279AB53}"/>
              </a:ext>
            </a:extLst>
          </p:cNvPr>
          <p:cNvSpPr/>
          <p:nvPr/>
        </p:nvSpPr>
        <p:spPr>
          <a:xfrm>
            <a:off x="8530845" y="6026724"/>
            <a:ext cx="175641" cy="3717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pic>
        <p:nvPicPr>
          <p:cNvPr id="74" name="Picture 7">
            <a:extLst>
              <a:ext uri="{FF2B5EF4-FFF2-40B4-BE49-F238E27FC236}">
                <a16:creationId xmlns:a16="http://schemas.microsoft.com/office/drawing/2014/main" id="{D3F9E4E0-F547-934B-86A0-05F6824C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60" y="4660671"/>
            <a:ext cx="448528" cy="44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フローチャート: 処理 74">
            <a:extLst>
              <a:ext uri="{FF2B5EF4-FFF2-40B4-BE49-F238E27FC236}">
                <a16:creationId xmlns:a16="http://schemas.microsoft.com/office/drawing/2014/main" id="{B6DD63DC-4E2F-394F-94D3-D0E4979C1761}"/>
              </a:ext>
            </a:extLst>
          </p:cNvPr>
          <p:cNvSpPr/>
          <p:nvPr/>
        </p:nvSpPr>
        <p:spPr>
          <a:xfrm>
            <a:off x="9596194" y="6109208"/>
            <a:ext cx="95540" cy="34219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3" name="フローチャート : 磁気ディスク 39">
            <a:extLst>
              <a:ext uri="{FF2B5EF4-FFF2-40B4-BE49-F238E27FC236}">
                <a16:creationId xmlns:a16="http://schemas.microsoft.com/office/drawing/2014/main" id="{DBD95918-44E9-554C-8F54-CFFE3D860B4D}"/>
              </a:ext>
            </a:extLst>
          </p:cNvPr>
          <p:cNvSpPr/>
          <p:nvPr/>
        </p:nvSpPr>
        <p:spPr>
          <a:xfrm>
            <a:off x="9100210" y="5779155"/>
            <a:ext cx="1079057" cy="59490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+mj-lt"/>
              </a:rPr>
              <a:t>Global </a:t>
            </a:r>
            <a:r>
              <a:rPr lang="en-US" altLang="ja-JP" sz="1400" b="1" dirty="0">
                <a:solidFill>
                  <a:schemeClr val="tx1"/>
                </a:solidFill>
                <a:latin typeface="+mj-lt"/>
              </a:rPr>
              <a:t>FS</a:t>
            </a:r>
          </a:p>
        </p:txBody>
      </p:sp>
      <p:sp>
        <p:nvSpPr>
          <p:cNvPr id="76" name="上下矢印 35">
            <a:extLst>
              <a:ext uri="{FF2B5EF4-FFF2-40B4-BE49-F238E27FC236}">
                <a16:creationId xmlns:a16="http://schemas.microsoft.com/office/drawing/2014/main" id="{30D3305E-2C9E-FF45-973A-F98F14DC433A}"/>
              </a:ext>
            </a:extLst>
          </p:cNvPr>
          <p:cNvSpPr/>
          <p:nvPr/>
        </p:nvSpPr>
        <p:spPr>
          <a:xfrm rot="16200000">
            <a:off x="8903090" y="4287548"/>
            <a:ext cx="198794" cy="11321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7" name="上下矢印 35">
            <a:extLst>
              <a:ext uri="{FF2B5EF4-FFF2-40B4-BE49-F238E27FC236}">
                <a16:creationId xmlns:a16="http://schemas.microsoft.com/office/drawing/2014/main" id="{1C13D997-EDFA-CD46-AC2E-7B44C2167659}"/>
              </a:ext>
            </a:extLst>
          </p:cNvPr>
          <p:cNvSpPr/>
          <p:nvPr/>
        </p:nvSpPr>
        <p:spPr>
          <a:xfrm rot="14349721">
            <a:off x="9324692" y="5033950"/>
            <a:ext cx="167937" cy="5252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8" name="Picture 3">
            <a:extLst>
              <a:ext uri="{FF2B5EF4-FFF2-40B4-BE49-F238E27FC236}">
                <a16:creationId xmlns:a16="http://schemas.microsoft.com/office/drawing/2014/main" id="{DD271A7E-5802-4B48-8FFA-2132AAB15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5060" y="4563884"/>
            <a:ext cx="852173" cy="6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上下矢印 35">
            <a:extLst>
              <a:ext uri="{FF2B5EF4-FFF2-40B4-BE49-F238E27FC236}">
                <a16:creationId xmlns:a16="http://schemas.microsoft.com/office/drawing/2014/main" id="{C2254172-D5AD-3A48-A37E-0A5EDDF817EC}"/>
              </a:ext>
            </a:extLst>
          </p:cNvPr>
          <p:cNvSpPr/>
          <p:nvPr/>
        </p:nvSpPr>
        <p:spPr>
          <a:xfrm rot="16200000">
            <a:off x="10363085" y="4581027"/>
            <a:ext cx="198795" cy="54515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0" name="矢印: 左 5">
            <a:extLst>
              <a:ext uri="{FF2B5EF4-FFF2-40B4-BE49-F238E27FC236}">
                <a16:creationId xmlns:a16="http://schemas.microsoft.com/office/drawing/2014/main" id="{C815CCF0-9843-A04C-97E2-71554E23B1C1}"/>
              </a:ext>
            </a:extLst>
          </p:cNvPr>
          <p:cNvSpPr/>
          <p:nvPr/>
        </p:nvSpPr>
        <p:spPr>
          <a:xfrm rot="10800000">
            <a:off x="10290566" y="6069747"/>
            <a:ext cx="236369" cy="1897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5C4B785-E0FA-EC4E-9D3D-436E20CCC0BD}"/>
              </a:ext>
            </a:extLst>
          </p:cNvPr>
          <p:cNvSpPr txBox="1"/>
          <p:nvPr/>
        </p:nvSpPr>
        <p:spPr>
          <a:xfrm>
            <a:off x="10536763" y="59986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Post-hoc</a:t>
            </a:r>
            <a:endParaRPr kumimoji="1" lang="ja-JP" altLang="en-US" b="1" dirty="0"/>
          </a:p>
        </p:txBody>
      </p:sp>
      <p:sp>
        <p:nvSpPr>
          <p:cNvPr id="82" name="矢印: 左 5">
            <a:extLst>
              <a:ext uri="{FF2B5EF4-FFF2-40B4-BE49-F238E27FC236}">
                <a16:creationId xmlns:a16="http://schemas.microsoft.com/office/drawing/2014/main" id="{48304B2D-A49F-614A-BE20-CD270541D8DC}"/>
              </a:ext>
            </a:extLst>
          </p:cNvPr>
          <p:cNvSpPr/>
          <p:nvPr/>
        </p:nvSpPr>
        <p:spPr>
          <a:xfrm rot="10800000" flipH="1">
            <a:off x="4090987" y="5463493"/>
            <a:ext cx="338753" cy="437195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矢印: 左 5">
            <a:extLst>
              <a:ext uri="{FF2B5EF4-FFF2-40B4-BE49-F238E27FC236}">
                <a16:creationId xmlns:a16="http://schemas.microsoft.com/office/drawing/2014/main" id="{112B2F19-0B38-D74B-BA1F-8BA9A93F1430}"/>
              </a:ext>
            </a:extLst>
          </p:cNvPr>
          <p:cNvSpPr/>
          <p:nvPr/>
        </p:nvSpPr>
        <p:spPr>
          <a:xfrm rot="10800000" flipH="1">
            <a:off x="1347282" y="5459781"/>
            <a:ext cx="236369" cy="1897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7A66838E-A5F7-7845-A24E-647405AF6D55}"/>
              </a:ext>
            </a:extLst>
          </p:cNvPr>
          <p:cNvSpPr txBox="1"/>
          <p:nvPr/>
        </p:nvSpPr>
        <p:spPr>
          <a:xfrm>
            <a:off x="418220" y="539874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In-situ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66782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C3E2E5-2D38-F842-88DF-A45F349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visualization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A0BEEF-18A4-574D-B5DC-0B942AB0B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0629" cy="4351338"/>
          </a:xfrm>
        </p:spPr>
        <p:txBody>
          <a:bodyPr/>
          <a:lstStyle/>
          <a:p>
            <a:r>
              <a:rPr kumimoji="1" lang="en-US" altLang="ja-JP" dirty="0"/>
              <a:t>Pre-defined visualization parameters</a:t>
            </a:r>
          </a:p>
          <a:p>
            <a:pPr lvl="1"/>
            <a:r>
              <a:rPr lang="en-US" altLang="ja-JP" dirty="0"/>
              <a:t>File staging based in-situ processing</a:t>
            </a:r>
          </a:p>
          <a:p>
            <a:pPr lvl="1"/>
            <a:r>
              <a:rPr lang="en-US" altLang="ja-JP" dirty="0"/>
              <a:t>Large number of output images</a:t>
            </a:r>
          </a:p>
          <a:p>
            <a:pPr lvl="1"/>
            <a:endParaRPr kumimoji="1" lang="en-US" altLang="ja-JP" dirty="0"/>
          </a:p>
          <a:p>
            <a:r>
              <a:rPr lang="en-US" altLang="ja-JP" dirty="0"/>
              <a:t>Post-analysis with large image database</a:t>
            </a:r>
          </a:p>
          <a:p>
            <a:pPr lvl="1"/>
            <a:r>
              <a:rPr lang="en-US" altLang="ja-JP" dirty="0"/>
              <a:t>Difficult to find the important features related to the correct understanding of the underlying physical phenomena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253A2ED-9C91-4908-B111-BC6886DF0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315" y="1943109"/>
            <a:ext cx="2377273" cy="364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0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4F909-9C5E-0F49-B5B0-739763B8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Our approach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B0BFCB-C9D8-934C-B47D-9CC0AC93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9616" cy="4351338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In-situ timestep selection</a:t>
            </a:r>
          </a:p>
          <a:p>
            <a:pPr lvl="1"/>
            <a:r>
              <a:rPr lang="en-US" altLang="ja-JP" sz="2800" dirty="0"/>
              <a:t>Based on the amount of change between the simulation timesteps</a:t>
            </a:r>
          </a:p>
          <a:p>
            <a:pPr lvl="1"/>
            <a:r>
              <a:rPr kumimoji="1" lang="en-US" altLang="ja-JP" sz="2800" dirty="0"/>
              <a:t>Helpful for the data I/</a:t>
            </a:r>
            <a:r>
              <a:rPr lang="en-US" altLang="ja-JP" sz="2800" dirty="0"/>
              <a:t>O and visualization cost savings</a:t>
            </a:r>
            <a:endParaRPr kumimoji="1" lang="ja-JP" altLang="en-US" sz="2800" dirty="0"/>
          </a:p>
        </p:txBody>
      </p:sp>
      <p:sp>
        <p:nvSpPr>
          <p:cNvPr id="46" name="角丸四角形 50">
            <a:extLst>
              <a:ext uri="{FF2B5EF4-FFF2-40B4-BE49-F238E27FC236}">
                <a16:creationId xmlns:a16="http://schemas.microsoft.com/office/drawing/2014/main" id="{50EF4470-809E-4C47-87C0-574DCA8359E6}"/>
              </a:ext>
            </a:extLst>
          </p:cNvPr>
          <p:cNvSpPr/>
          <p:nvPr/>
        </p:nvSpPr>
        <p:spPr>
          <a:xfrm>
            <a:off x="6800580" y="1825625"/>
            <a:ext cx="4445875" cy="7581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Simulation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角丸四角形 51">
            <a:extLst>
              <a:ext uri="{FF2B5EF4-FFF2-40B4-BE49-F238E27FC236}">
                <a16:creationId xmlns:a16="http://schemas.microsoft.com/office/drawing/2014/main" id="{B9AA0BD8-AD24-423B-8463-C908B48E84FA}"/>
              </a:ext>
            </a:extLst>
          </p:cNvPr>
          <p:cNvSpPr/>
          <p:nvPr/>
        </p:nvSpPr>
        <p:spPr>
          <a:xfrm>
            <a:off x="9092511" y="5659858"/>
            <a:ext cx="2358318" cy="7581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Visualization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円柱 47">
            <a:extLst>
              <a:ext uri="{FF2B5EF4-FFF2-40B4-BE49-F238E27FC236}">
                <a16:creationId xmlns:a16="http://schemas.microsoft.com/office/drawing/2014/main" id="{FAF23D60-15DE-4982-9ACF-32CE7AF3DC32}"/>
              </a:ext>
            </a:extLst>
          </p:cNvPr>
          <p:cNvSpPr/>
          <p:nvPr/>
        </p:nvSpPr>
        <p:spPr>
          <a:xfrm>
            <a:off x="6699962" y="5623135"/>
            <a:ext cx="1868697" cy="79487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Storage</a:t>
            </a:r>
            <a:endParaRPr kumimoji="1" lang="ja-JP" altLang="en-US" sz="2400" dirty="0"/>
          </a:p>
        </p:txBody>
      </p:sp>
      <p:sp>
        <p:nvSpPr>
          <p:cNvPr id="49" name="右矢印 53">
            <a:extLst>
              <a:ext uri="{FF2B5EF4-FFF2-40B4-BE49-F238E27FC236}">
                <a16:creationId xmlns:a16="http://schemas.microsoft.com/office/drawing/2014/main" id="{AB30B916-263F-4EE5-B728-A560FC6A0022}"/>
              </a:ext>
            </a:extLst>
          </p:cNvPr>
          <p:cNvSpPr/>
          <p:nvPr/>
        </p:nvSpPr>
        <p:spPr>
          <a:xfrm rot="7664614">
            <a:off x="7596900" y="5106681"/>
            <a:ext cx="587384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50" name="右矢印 54">
            <a:extLst>
              <a:ext uri="{FF2B5EF4-FFF2-40B4-BE49-F238E27FC236}">
                <a16:creationId xmlns:a16="http://schemas.microsoft.com/office/drawing/2014/main" id="{09D08E8E-2726-475F-8C70-129269B8DF7B}"/>
              </a:ext>
            </a:extLst>
          </p:cNvPr>
          <p:cNvSpPr/>
          <p:nvPr/>
        </p:nvSpPr>
        <p:spPr>
          <a:xfrm rot="5400000">
            <a:off x="8723446" y="2730902"/>
            <a:ext cx="433229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A70CCCF3-BDCE-4F4F-B393-59B2D294F07E}"/>
              </a:ext>
            </a:extLst>
          </p:cNvPr>
          <p:cNvGrpSpPr/>
          <p:nvPr/>
        </p:nvGrpSpPr>
        <p:grpSpPr>
          <a:xfrm>
            <a:off x="6986358" y="3335510"/>
            <a:ext cx="607878" cy="596128"/>
            <a:chOff x="231728" y="1861694"/>
            <a:chExt cx="1479557" cy="1450957"/>
          </a:xfrm>
        </p:grpSpPr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AA3C12FF-639D-43C7-A232-5B5A581C49EA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59" name="直方体 58">
                <a:extLst>
                  <a:ext uri="{FF2B5EF4-FFF2-40B4-BE49-F238E27FC236}">
                    <a16:creationId xmlns:a16="http://schemas.microsoft.com/office/drawing/2014/main" id="{62483F94-3475-4F48-A6E8-0A79868888EC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1899D45D-5C0B-4108-B54A-AE3E4E8EF10E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" name="直方体 60">
                <a:extLst>
                  <a:ext uri="{FF2B5EF4-FFF2-40B4-BE49-F238E27FC236}">
                    <a16:creationId xmlns:a16="http://schemas.microsoft.com/office/drawing/2014/main" id="{2D57DCB5-F8BC-45AD-8836-5330939C1E68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" name="直方体 61">
                <a:extLst>
                  <a:ext uri="{FF2B5EF4-FFF2-40B4-BE49-F238E27FC236}">
                    <a16:creationId xmlns:a16="http://schemas.microsoft.com/office/drawing/2014/main" id="{37AA72D2-7757-4A8D-99CB-23E4C8CF5F09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8B81DB83-6BFA-4FCB-996B-E3F0B6DB207E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55" name="直方体 54">
                <a:extLst>
                  <a:ext uri="{FF2B5EF4-FFF2-40B4-BE49-F238E27FC236}">
                    <a16:creationId xmlns:a16="http://schemas.microsoft.com/office/drawing/2014/main" id="{5F68CEA5-F607-427D-B92D-7779588AD924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直方体 55">
                <a:extLst>
                  <a:ext uri="{FF2B5EF4-FFF2-40B4-BE49-F238E27FC236}">
                    <a16:creationId xmlns:a16="http://schemas.microsoft.com/office/drawing/2014/main" id="{3F6A0EC9-294A-46B3-9F2C-F3EBB74E0FBB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直方体 56">
                <a:extLst>
                  <a:ext uri="{FF2B5EF4-FFF2-40B4-BE49-F238E27FC236}">
                    <a16:creationId xmlns:a16="http://schemas.microsoft.com/office/drawing/2014/main" id="{3408BAFA-C3DD-489C-9A3A-4F84914BCD2E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直方体 57">
                <a:extLst>
                  <a:ext uri="{FF2B5EF4-FFF2-40B4-BE49-F238E27FC236}">
                    <a16:creationId xmlns:a16="http://schemas.microsoft.com/office/drawing/2014/main" id="{0CC376B9-581A-4CD2-9FCA-E907E583CB60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6CFEDAA7-C9D7-47C1-8FE4-75E610E20022}"/>
              </a:ext>
            </a:extLst>
          </p:cNvPr>
          <p:cNvGrpSpPr/>
          <p:nvPr/>
        </p:nvGrpSpPr>
        <p:grpSpPr>
          <a:xfrm>
            <a:off x="7624785" y="3299941"/>
            <a:ext cx="607878" cy="596128"/>
            <a:chOff x="231728" y="1861694"/>
            <a:chExt cx="1479557" cy="1450957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84EF674E-2DDA-4ECE-80FE-DDAADB8F7D7B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70" name="直方体 69">
                <a:extLst>
                  <a:ext uri="{FF2B5EF4-FFF2-40B4-BE49-F238E27FC236}">
                    <a16:creationId xmlns:a16="http://schemas.microsoft.com/office/drawing/2014/main" id="{F1BBAF78-EC1F-46A2-AC2C-4ED1303A9460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1" name="直方体 70">
                <a:extLst>
                  <a:ext uri="{FF2B5EF4-FFF2-40B4-BE49-F238E27FC236}">
                    <a16:creationId xmlns:a16="http://schemas.microsoft.com/office/drawing/2014/main" id="{C68DEE7B-420F-4109-8D3A-DF06B7F3A631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" name="直方体 71">
                <a:extLst>
                  <a:ext uri="{FF2B5EF4-FFF2-40B4-BE49-F238E27FC236}">
                    <a16:creationId xmlns:a16="http://schemas.microsoft.com/office/drawing/2014/main" id="{4B46EF75-2E78-4D5D-B816-EC5771D033FF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" name="直方体 72">
                <a:extLst>
                  <a:ext uri="{FF2B5EF4-FFF2-40B4-BE49-F238E27FC236}">
                    <a16:creationId xmlns:a16="http://schemas.microsoft.com/office/drawing/2014/main" id="{792BE43D-CB19-44E8-AB9F-8B68201A9596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63B1F4CD-57DE-46E4-A496-B42273013013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66" name="直方体 65">
                <a:extLst>
                  <a:ext uri="{FF2B5EF4-FFF2-40B4-BE49-F238E27FC236}">
                    <a16:creationId xmlns:a16="http://schemas.microsoft.com/office/drawing/2014/main" id="{C8EE7C72-78E4-41F3-A3F3-640163822618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直方体 66">
                <a:extLst>
                  <a:ext uri="{FF2B5EF4-FFF2-40B4-BE49-F238E27FC236}">
                    <a16:creationId xmlns:a16="http://schemas.microsoft.com/office/drawing/2014/main" id="{8B15FC29-DC41-4488-A853-04CB78D91413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直方体 67">
                <a:extLst>
                  <a:ext uri="{FF2B5EF4-FFF2-40B4-BE49-F238E27FC236}">
                    <a16:creationId xmlns:a16="http://schemas.microsoft.com/office/drawing/2014/main" id="{88A2D552-32D3-4BB6-B35B-81B5C260EC4A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" name="直方体 68">
                <a:extLst>
                  <a:ext uri="{FF2B5EF4-FFF2-40B4-BE49-F238E27FC236}">
                    <a16:creationId xmlns:a16="http://schemas.microsoft.com/office/drawing/2014/main" id="{276951AF-920E-46FA-8C3A-C7F06C8B36E8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901FA5A-5CD4-4A93-A505-D744E5CF9F89}"/>
              </a:ext>
            </a:extLst>
          </p:cNvPr>
          <p:cNvGrpSpPr/>
          <p:nvPr/>
        </p:nvGrpSpPr>
        <p:grpSpPr>
          <a:xfrm>
            <a:off x="10578523" y="3307772"/>
            <a:ext cx="607878" cy="596128"/>
            <a:chOff x="231728" y="1861694"/>
            <a:chExt cx="1479557" cy="1450957"/>
          </a:xfrm>
        </p:grpSpPr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65A9D45C-1687-4FC2-BAC7-7A5B83B3021E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82" name="直方体 81">
                <a:extLst>
                  <a:ext uri="{FF2B5EF4-FFF2-40B4-BE49-F238E27FC236}">
                    <a16:creationId xmlns:a16="http://schemas.microsoft.com/office/drawing/2014/main" id="{8A36D433-8B20-48B3-B1E6-4F77B0DB4E40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" name="直方体 82">
                <a:extLst>
                  <a:ext uri="{FF2B5EF4-FFF2-40B4-BE49-F238E27FC236}">
                    <a16:creationId xmlns:a16="http://schemas.microsoft.com/office/drawing/2014/main" id="{42FD5C98-EED7-4CDE-86C5-D138F024A12A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" name="直方体 83">
                <a:extLst>
                  <a:ext uri="{FF2B5EF4-FFF2-40B4-BE49-F238E27FC236}">
                    <a16:creationId xmlns:a16="http://schemas.microsoft.com/office/drawing/2014/main" id="{8A976575-103B-4909-B4C2-BE5AB4C081A0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" name="直方体 84">
                <a:extLst>
                  <a:ext uri="{FF2B5EF4-FFF2-40B4-BE49-F238E27FC236}">
                    <a16:creationId xmlns:a16="http://schemas.microsoft.com/office/drawing/2014/main" id="{65FA921C-F401-4680-85C9-403D43F0B4EB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10918B1A-1E1E-471D-AF3F-7D3C150AAA78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78" name="直方体 77">
                <a:extLst>
                  <a:ext uri="{FF2B5EF4-FFF2-40B4-BE49-F238E27FC236}">
                    <a16:creationId xmlns:a16="http://schemas.microsoft.com/office/drawing/2014/main" id="{2A58A1ED-7B87-46C3-8F36-CCA3154EBFCD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" name="直方体 78">
                <a:extLst>
                  <a:ext uri="{FF2B5EF4-FFF2-40B4-BE49-F238E27FC236}">
                    <a16:creationId xmlns:a16="http://schemas.microsoft.com/office/drawing/2014/main" id="{537644A1-1419-46E8-8D26-D3F5DF4F3112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直方体 79">
                <a:extLst>
                  <a:ext uri="{FF2B5EF4-FFF2-40B4-BE49-F238E27FC236}">
                    <a16:creationId xmlns:a16="http://schemas.microsoft.com/office/drawing/2014/main" id="{5E175FD3-8008-4577-A8EF-1969263EF108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" name="直方体 80">
                <a:extLst>
                  <a:ext uri="{FF2B5EF4-FFF2-40B4-BE49-F238E27FC236}">
                    <a16:creationId xmlns:a16="http://schemas.microsoft.com/office/drawing/2014/main" id="{A5CF36CB-09FF-483A-9205-59444CE5D3C3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88" name="右矢印 53">
            <a:extLst>
              <a:ext uri="{FF2B5EF4-FFF2-40B4-BE49-F238E27FC236}">
                <a16:creationId xmlns:a16="http://schemas.microsoft.com/office/drawing/2014/main" id="{5F65E6B4-3596-42C7-B0E1-A7B4679E67DE}"/>
              </a:ext>
            </a:extLst>
          </p:cNvPr>
          <p:cNvSpPr/>
          <p:nvPr/>
        </p:nvSpPr>
        <p:spPr>
          <a:xfrm rot="3532497">
            <a:off x="9692981" y="5142763"/>
            <a:ext cx="587384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0" name="角丸四角形 51">
            <a:extLst>
              <a:ext uri="{FF2B5EF4-FFF2-40B4-BE49-F238E27FC236}">
                <a16:creationId xmlns:a16="http://schemas.microsoft.com/office/drawing/2014/main" id="{BCB14A49-3E05-4470-BEAF-B8B9F47E8DC8}"/>
              </a:ext>
            </a:extLst>
          </p:cNvPr>
          <p:cNvSpPr/>
          <p:nvPr/>
        </p:nvSpPr>
        <p:spPr>
          <a:xfrm>
            <a:off x="6800580" y="4200018"/>
            <a:ext cx="4388109" cy="629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tx1"/>
                </a:solidFill>
              </a:rPr>
              <a:t>In-Situ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Timestep Selection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8C22FF87-9F3A-4F5C-8D30-0AD9E6A7D7D2}"/>
              </a:ext>
            </a:extLst>
          </p:cNvPr>
          <p:cNvGrpSpPr/>
          <p:nvPr/>
        </p:nvGrpSpPr>
        <p:grpSpPr>
          <a:xfrm>
            <a:off x="8940061" y="3301307"/>
            <a:ext cx="607878" cy="596128"/>
            <a:chOff x="231728" y="1861694"/>
            <a:chExt cx="1479557" cy="1450957"/>
          </a:xfrm>
        </p:grpSpPr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F5CE9416-5D56-4846-986E-E418F604F85B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98" name="直方体 97">
                <a:extLst>
                  <a:ext uri="{FF2B5EF4-FFF2-40B4-BE49-F238E27FC236}">
                    <a16:creationId xmlns:a16="http://schemas.microsoft.com/office/drawing/2014/main" id="{EBF52195-B840-4D93-8840-D73E8FE221FA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" name="直方体 98">
                <a:extLst>
                  <a:ext uri="{FF2B5EF4-FFF2-40B4-BE49-F238E27FC236}">
                    <a16:creationId xmlns:a16="http://schemas.microsoft.com/office/drawing/2014/main" id="{D4A02C82-A9E4-43C1-A7D6-BFB2F980BEDA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" name="直方体 99">
                <a:extLst>
                  <a:ext uri="{FF2B5EF4-FFF2-40B4-BE49-F238E27FC236}">
                    <a16:creationId xmlns:a16="http://schemas.microsoft.com/office/drawing/2014/main" id="{6A849821-0EE0-46C5-BC8B-D88E2A08ACB2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直方体 100">
                <a:extLst>
                  <a:ext uri="{FF2B5EF4-FFF2-40B4-BE49-F238E27FC236}">
                    <a16:creationId xmlns:a16="http://schemas.microsoft.com/office/drawing/2014/main" id="{F84B663F-28A4-4D0B-AA4D-1575C52F22DA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B76C4535-F6E7-488C-9419-013C6D03E43A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94" name="直方体 93">
                <a:extLst>
                  <a:ext uri="{FF2B5EF4-FFF2-40B4-BE49-F238E27FC236}">
                    <a16:creationId xmlns:a16="http://schemas.microsoft.com/office/drawing/2014/main" id="{E3BE8787-7286-41CD-AEBC-8798F601C8D7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直方体 94">
                <a:extLst>
                  <a:ext uri="{FF2B5EF4-FFF2-40B4-BE49-F238E27FC236}">
                    <a16:creationId xmlns:a16="http://schemas.microsoft.com/office/drawing/2014/main" id="{FC9245A2-754D-4217-99FE-426CD062F9CD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" name="直方体 95">
                <a:extLst>
                  <a:ext uri="{FF2B5EF4-FFF2-40B4-BE49-F238E27FC236}">
                    <a16:creationId xmlns:a16="http://schemas.microsoft.com/office/drawing/2014/main" id="{6DB45B28-326A-4827-B4E9-7578B52B22FD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" name="直方体 96">
                <a:extLst>
                  <a:ext uri="{FF2B5EF4-FFF2-40B4-BE49-F238E27FC236}">
                    <a16:creationId xmlns:a16="http://schemas.microsoft.com/office/drawing/2014/main" id="{DADDE5E7-F2EC-4479-8DDE-5D3AB4250250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EDD4D09-02B8-4867-B968-E052F4C0D5BE}"/>
              </a:ext>
            </a:extLst>
          </p:cNvPr>
          <p:cNvSpPr txBox="1"/>
          <p:nvPr/>
        </p:nvSpPr>
        <p:spPr>
          <a:xfrm>
            <a:off x="8321365" y="339168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. . .</a:t>
            </a:r>
            <a:endParaRPr kumimoji="1"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AD347419-F0EF-41C0-BDA3-08F63FE2BE77}"/>
              </a:ext>
            </a:extLst>
          </p:cNvPr>
          <p:cNvSpPr txBox="1"/>
          <p:nvPr/>
        </p:nvSpPr>
        <p:spPr>
          <a:xfrm>
            <a:off x="9780588" y="336850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. . 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989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A9F464-E7F1-494C-9D28-6395676C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Proposed method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8FC3CB-1D10-2C46-A8C7-96E3DB868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Adaptive timestep selection for in-situ visualization</a:t>
            </a:r>
          </a:p>
          <a:p>
            <a:pPr lvl="1"/>
            <a:r>
              <a:rPr lang="en-US" altLang="ja-JP" dirty="0" err="1"/>
              <a:t>Spatio</a:t>
            </a:r>
            <a:r>
              <a:rPr lang="en-US" altLang="ja-JP" dirty="0"/>
              <a:t>-temporal variations between volumes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kumimoji="1" lang="en-US" altLang="ja-JP" dirty="0"/>
              <a:t>Adaptive timestep sampling</a:t>
            </a:r>
            <a:endParaRPr kumimoji="1"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95C7EAFA-25D1-4749-8543-B2FD6C91ED5F}"/>
              </a:ext>
            </a:extLst>
          </p:cNvPr>
          <p:cNvSpPr/>
          <p:nvPr/>
        </p:nvSpPr>
        <p:spPr>
          <a:xfrm>
            <a:off x="3079535" y="3123410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08CBED45-FC15-AF42-B28D-CF98E206AF4A}"/>
              </a:ext>
            </a:extLst>
          </p:cNvPr>
          <p:cNvSpPr/>
          <p:nvPr/>
        </p:nvSpPr>
        <p:spPr>
          <a:xfrm>
            <a:off x="6169843" y="3119626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AF2C4F-6ACB-1841-AAFB-827F4B94CB80}"/>
              </a:ext>
            </a:extLst>
          </p:cNvPr>
          <p:cNvSpPr txBox="1"/>
          <p:nvPr/>
        </p:nvSpPr>
        <p:spPr>
          <a:xfrm>
            <a:off x="3717309" y="3269389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r>
              <a:rPr kumimoji="1" lang="en-US" altLang="ja-JP" sz="2000" baseline="-25000" dirty="0">
                <a:latin typeface="Times" pitchFamily="2" charset="0"/>
              </a:rPr>
              <a:t>-1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20328FA-02A0-EF4E-B137-0229C26675D3}"/>
              </a:ext>
            </a:extLst>
          </p:cNvPr>
          <p:cNvSpPr txBox="1"/>
          <p:nvPr/>
        </p:nvSpPr>
        <p:spPr>
          <a:xfrm>
            <a:off x="6812481" y="327922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endParaRPr kumimoji="1" lang="ja-JP" altLang="en-US" sz="2000" i="1" baseline="-25000">
              <a:latin typeface="Times" pitchFamily="2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4D7512F-7CD6-444C-A653-2D678B38043A}"/>
              </a:ext>
            </a:extLst>
          </p:cNvPr>
          <p:cNvSpPr txBox="1"/>
          <p:nvPr/>
        </p:nvSpPr>
        <p:spPr>
          <a:xfrm>
            <a:off x="7596925" y="3336345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D9818D9-96C1-0640-A558-428BF3673AE3}"/>
              </a:ext>
            </a:extLst>
          </p:cNvPr>
          <p:cNvSpPr txBox="1"/>
          <p:nvPr/>
        </p:nvSpPr>
        <p:spPr>
          <a:xfrm>
            <a:off x="2272794" y="3340776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8" name="上下矢印 35">
            <a:extLst>
              <a:ext uri="{FF2B5EF4-FFF2-40B4-BE49-F238E27FC236}">
                <a16:creationId xmlns:a16="http://schemas.microsoft.com/office/drawing/2014/main" id="{CD26876B-BAB1-2345-8AF0-4DAB2032B9C0}"/>
              </a:ext>
            </a:extLst>
          </p:cNvPr>
          <p:cNvSpPr/>
          <p:nvPr/>
        </p:nvSpPr>
        <p:spPr>
          <a:xfrm rot="16200000">
            <a:off x="5107675" y="2903386"/>
            <a:ext cx="198794" cy="1132115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8C4DA41-C285-9142-A56E-24240E506BAC}"/>
              </a:ext>
            </a:extLst>
          </p:cNvPr>
          <p:cNvSpPr txBox="1"/>
          <p:nvPr/>
        </p:nvSpPr>
        <p:spPr>
          <a:xfrm>
            <a:off x="4577733" y="359724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Variations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C2E0591-3312-F741-8B11-F13B394D5880}"/>
              </a:ext>
            </a:extLst>
          </p:cNvPr>
          <p:cNvSpPr txBox="1"/>
          <p:nvPr/>
        </p:nvSpPr>
        <p:spPr>
          <a:xfrm>
            <a:off x="8401142" y="5404481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507BDC04-C5CC-174B-B339-FA3C7CFE87E1}"/>
              </a:ext>
            </a:extLst>
          </p:cNvPr>
          <p:cNvGrpSpPr/>
          <p:nvPr/>
        </p:nvGrpSpPr>
        <p:grpSpPr>
          <a:xfrm>
            <a:off x="2381131" y="5538494"/>
            <a:ext cx="5861721" cy="193640"/>
            <a:chOff x="2381131" y="5326462"/>
            <a:chExt cx="5861721" cy="193640"/>
          </a:xfrm>
        </p:grpSpPr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59F0ADF4-0423-6645-9736-BE915A6448B4}"/>
                </a:ext>
              </a:extLst>
            </p:cNvPr>
            <p:cNvCxnSpPr>
              <a:cxnSpLocks/>
            </p:cNvCxnSpPr>
            <p:nvPr/>
          </p:nvCxnSpPr>
          <p:spPr>
            <a:xfrm>
              <a:off x="2381131" y="5439829"/>
              <a:ext cx="586172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9FC62BD5-7A0C-BB46-A20B-469B9C559161}"/>
                </a:ext>
              </a:extLst>
            </p:cNvPr>
            <p:cNvSpPr/>
            <p:nvPr/>
          </p:nvSpPr>
          <p:spPr>
            <a:xfrm>
              <a:off x="253664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C8C1A7F2-9189-514B-B321-9140F16D6D2D}"/>
                </a:ext>
              </a:extLst>
            </p:cNvPr>
            <p:cNvSpPr/>
            <p:nvPr/>
          </p:nvSpPr>
          <p:spPr>
            <a:xfrm>
              <a:off x="2808316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27020C40-4E92-3840-901C-15BE93826B71}"/>
                </a:ext>
              </a:extLst>
            </p:cNvPr>
            <p:cNvSpPr/>
            <p:nvPr/>
          </p:nvSpPr>
          <p:spPr>
            <a:xfrm>
              <a:off x="3079984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5568B424-1029-E643-8DF4-EB8400D7B750}"/>
                </a:ext>
              </a:extLst>
            </p:cNvPr>
            <p:cNvSpPr/>
            <p:nvPr/>
          </p:nvSpPr>
          <p:spPr>
            <a:xfrm>
              <a:off x="335165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4FD2A96C-7FBD-3047-AC0D-6F49DCD2AC03}"/>
                </a:ext>
              </a:extLst>
            </p:cNvPr>
            <p:cNvSpPr/>
            <p:nvPr/>
          </p:nvSpPr>
          <p:spPr>
            <a:xfrm>
              <a:off x="3623320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08929C14-BE39-C14D-A161-944DB7E6D49F}"/>
                </a:ext>
              </a:extLst>
            </p:cNvPr>
            <p:cNvSpPr/>
            <p:nvPr/>
          </p:nvSpPr>
          <p:spPr>
            <a:xfrm>
              <a:off x="3894988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35DA66D5-43C0-1049-86F9-0408567D69FE}"/>
                </a:ext>
              </a:extLst>
            </p:cNvPr>
            <p:cNvSpPr/>
            <p:nvPr/>
          </p:nvSpPr>
          <p:spPr>
            <a:xfrm>
              <a:off x="416665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5CFB464A-48CA-3841-8094-51EEC5C6B7A9}"/>
                </a:ext>
              </a:extLst>
            </p:cNvPr>
            <p:cNvSpPr/>
            <p:nvPr/>
          </p:nvSpPr>
          <p:spPr>
            <a:xfrm>
              <a:off x="4438324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1C7A9CB5-693F-5045-8FF8-231D1AD4255E}"/>
                </a:ext>
              </a:extLst>
            </p:cNvPr>
            <p:cNvSpPr/>
            <p:nvPr/>
          </p:nvSpPr>
          <p:spPr>
            <a:xfrm>
              <a:off x="4709992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42392F38-7268-A748-84BF-A26980AF6A76}"/>
                </a:ext>
              </a:extLst>
            </p:cNvPr>
            <p:cNvSpPr/>
            <p:nvPr/>
          </p:nvSpPr>
          <p:spPr>
            <a:xfrm>
              <a:off x="498166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909D6A94-B035-DD42-92DE-03A24AF52BA2}"/>
                </a:ext>
              </a:extLst>
            </p:cNvPr>
            <p:cNvSpPr/>
            <p:nvPr/>
          </p:nvSpPr>
          <p:spPr>
            <a:xfrm>
              <a:off x="525332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58">
              <a:extLst>
                <a:ext uri="{FF2B5EF4-FFF2-40B4-BE49-F238E27FC236}">
                  <a16:creationId xmlns:a16="http://schemas.microsoft.com/office/drawing/2014/main" id="{9D5ADE5B-2FA2-E84B-8104-800C9E26C5B7}"/>
                </a:ext>
              </a:extLst>
            </p:cNvPr>
            <p:cNvSpPr/>
            <p:nvPr/>
          </p:nvSpPr>
          <p:spPr>
            <a:xfrm>
              <a:off x="552499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F89EFB2E-71FE-2945-A68D-F40BDFDEE22F}"/>
                </a:ext>
              </a:extLst>
            </p:cNvPr>
            <p:cNvSpPr/>
            <p:nvPr/>
          </p:nvSpPr>
          <p:spPr>
            <a:xfrm>
              <a:off x="5796664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1495326A-028C-9542-B802-64A3C9BE624B}"/>
                </a:ext>
              </a:extLst>
            </p:cNvPr>
            <p:cNvSpPr/>
            <p:nvPr/>
          </p:nvSpPr>
          <p:spPr>
            <a:xfrm>
              <a:off x="606833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id="{9AEA0E2C-9D46-8949-8FD4-30C1D0DA7D2F}"/>
                </a:ext>
              </a:extLst>
            </p:cNvPr>
            <p:cNvSpPr/>
            <p:nvPr/>
          </p:nvSpPr>
          <p:spPr>
            <a:xfrm>
              <a:off x="634000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26400BC6-EEF4-DD45-8291-5CB855F55F48}"/>
                </a:ext>
              </a:extLst>
            </p:cNvPr>
            <p:cNvSpPr/>
            <p:nvPr/>
          </p:nvSpPr>
          <p:spPr>
            <a:xfrm>
              <a:off x="661166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C8DBBDB3-D28C-1C49-8CC9-36B6C7D4C74B}"/>
                </a:ext>
              </a:extLst>
            </p:cNvPr>
            <p:cNvSpPr/>
            <p:nvPr/>
          </p:nvSpPr>
          <p:spPr>
            <a:xfrm>
              <a:off x="688333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FF8BC40F-9D25-3945-B00B-6559FD1301EF}"/>
                </a:ext>
              </a:extLst>
            </p:cNvPr>
            <p:cNvSpPr/>
            <p:nvPr/>
          </p:nvSpPr>
          <p:spPr>
            <a:xfrm>
              <a:off x="7155004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>
              <a:extLst>
                <a:ext uri="{FF2B5EF4-FFF2-40B4-BE49-F238E27FC236}">
                  <a16:creationId xmlns:a16="http://schemas.microsoft.com/office/drawing/2014/main" id="{350E87CB-11E6-E047-9E23-D8B4D8211ECC}"/>
                </a:ext>
              </a:extLst>
            </p:cNvPr>
            <p:cNvSpPr/>
            <p:nvPr/>
          </p:nvSpPr>
          <p:spPr>
            <a:xfrm>
              <a:off x="742667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FB8E9992-DB18-874F-B611-2F27FC8153E5}"/>
                </a:ext>
              </a:extLst>
            </p:cNvPr>
            <p:cNvSpPr/>
            <p:nvPr/>
          </p:nvSpPr>
          <p:spPr>
            <a:xfrm>
              <a:off x="769834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58741717-6C66-2F4B-8822-F2B1448921C5}"/>
              </a:ext>
            </a:extLst>
          </p:cNvPr>
          <p:cNvGrpSpPr/>
          <p:nvPr/>
        </p:nvGrpSpPr>
        <p:grpSpPr>
          <a:xfrm>
            <a:off x="7197531" y="6025927"/>
            <a:ext cx="1180810" cy="646331"/>
            <a:chOff x="6165152" y="5807138"/>
            <a:chExt cx="1180810" cy="646331"/>
          </a:xfrm>
        </p:grpSpPr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ED302707-3F42-F842-BF09-EC31058AA412}"/>
                </a:ext>
              </a:extLst>
            </p:cNvPr>
            <p:cNvSpPr/>
            <p:nvPr/>
          </p:nvSpPr>
          <p:spPr>
            <a:xfrm>
              <a:off x="6165152" y="5873503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98CC7981-C799-874F-84B4-C49D7C0FCF42}"/>
                </a:ext>
              </a:extLst>
            </p:cNvPr>
            <p:cNvSpPr/>
            <p:nvPr/>
          </p:nvSpPr>
          <p:spPr>
            <a:xfrm>
              <a:off x="6165470" y="6157556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7743F985-0D9C-B54F-9A09-18647340DF48}"/>
                </a:ext>
              </a:extLst>
            </p:cNvPr>
            <p:cNvSpPr txBox="1"/>
            <p:nvPr/>
          </p:nvSpPr>
          <p:spPr>
            <a:xfrm>
              <a:off x="6420709" y="5807138"/>
              <a:ext cx="925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Not vis</a:t>
              </a:r>
            </a:p>
            <a:p>
              <a:r>
                <a:rPr kumimoji="1" lang="en-US" altLang="ja-JP" dirty="0"/>
                <a:t>Vis</a:t>
              </a:r>
              <a:endParaRPr kumimoji="1" lang="ja-JP" altLang="en-US"/>
            </a:p>
          </p:txBody>
        </p:sp>
      </p:grp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4BBF6E91-D514-E040-931F-1BB95EC99619}"/>
              </a:ext>
            </a:extLst>
          </p:cNvPr>
          <p:cNvCxnSpPr/>
          <p:nvPr/>
        </p:nvCxnSpPr>
        <p:spPr>
          <a:xfrm>
            <a:off x="2546044" y="5287614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ECD5B416-A08C-9E4C-88CD-87DA4D5948BD}"/>
              </a:ext>
            </a:extLst>
          </p:cNvPr>
          <p:cNvSpPr txBox="1"/>
          <p:nvPr/>
        </p:nvSpPr>
        <p:spPr>
          <a:xfrm>
            <a:off x="3011481" y="4915740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important</a:t>
            </a:r>
            <a:endParaRPr kumimoji="1" lang="ja-JP" altLang="en-US"/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07DADF3-4142-1F4A-858D-CA334CE01F9F}"/>
              </a:ext>
            </a:extLst>
          </p:cNvPr>
          <p:cNvCxnSpPr/>
          <p:nvPr/>
        </p:nvCxnSpPr>
        <p:spPr>
          <a:xfrm>
            <a:off x="5319588" y="5291696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0F37D76-C0E5-E942-B171-629A3886C4E7}"/>
              </a:ext>
            </a:extLst>
          </p:cNvPr>
          <p:cNvSpPr txBox="1"/>
          <p:nvPr/>
        </p:nvSpPr>
        <p:spPr>
          <a:xfrm>
            <a:off x="5999160" y="4919653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mportant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Time-varying simulations</a:t>
            </a:r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712CD7A-54A5-454A-BD25-599A9EB1ADB3}"/>
              </a:ext>
            </a:extLst>
          </p:cNvPr>
          <p:cNvCxnSpPr>
            <a:cxnSpLocks/>
          </p:cNvCxnSpPr>
          <p:nvPr/>
        </p:nvCxnSpPr>
        <p:spPr>
          <a:xfrm>
            <a:off x="1736285" y="3178240"/>
            <a:ext cx="459205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779144EC-80FB-EB4F-8D89-70EAD4AB9209}"/>
              </a:ext>
            </a:extLst>
          </p:cNvPr>
          <p:cNvSpPr/>
          <p:nvPr/>
        </p:nvSpPr>
        <p:spPr>
          <a:xfrm>
            <a:off x="3238060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8FD9CD0-0409-A14C-9FFD-BA9C6150A81B}"/>
              </a:ext>
            </a:extLst>
          </p:cNvPr>
          <p:cNvSpPr/>
          <p:nvPr/>
        </p:nvSpPr>
        <p:spPr>
          <a:xfrm>
            <a:off x="5213440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878247A6-9819-E64B-A8B6-E4C25E718E08}"/>
              </a:ext>
            </a:extLst>
          </p:cNvPr>
          <p:cNvCxnSpPr/>
          <p:nvPr/>
        </p:nvCxnSpPr>
        <p:spPr>
          <a:xfrm>
            <a:off x="40335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E10D3F1-AF1B-304D-8493-75941C9A96E2}"/>
              </a:ext>
            </a:extLst>
          </p:cNvPr>
          <p:cNvCxnSpPr/>
          <p:nvPr/>
        </p:nvCxnSpPr>
        <p:spPr>
          <a:xfrm>
            <a:off x="41859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EDA346C-4D0D-3C45-84E2-55EB33FE64A8}"/>
              </a:ext>
            </a:extLst>
          </p:cNvPr>
          <p:cNvCxnSpPr/>
          <p:nvPr/>
        </p:nvCxnSpPr>
        <p:spPr>
          <a:xfrm>
            <a:off x="43383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0B3722-B400-6142-9F6B-A8D3CF1B61B8}"/>
              </a:ext>
            </a:extLst>
          </p:cNvPr>
          <p:cNvSpPr txBox="1"/>
          <p:nvPr/>
        </p:nvSpPr>
        <p:spPr>
          <a:xfrm>
            <a:off x="6381171" y="294740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Time</a:t>
            </a:r>
            <a:endParaRPr kumimoji="1" lang="ja-JP" altLang="en-US" sz="24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50B8203F-D55F-3845-A301-00EA036B7699}"/>
              </a:ext>
            </a:extLst>
          </p:cNvPr>
          <p:cNvSpPr/>
          <p:nvPr/>
        </p:nvSpPr>
        <p:spPr>
          <a:xfrm>
            <a:off x="1666438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FF61D33-4001-754E-A504-6134C3E26822}"/>
              </a:ext>
            </a:extLst>
          </p:cNvPr>
          <p:cNvCxnSpPr/>
          <p:nvPr/>
        </p:nvCxnSpPr>
        <p:spPr>
          <a:xfrm>
            <a:off x="56804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FBE2437-4C9B-E94D-8901-3EE775DB60B0}"/>
              </a:ext>
            </a:extLst>
          </p:cNvPr>
          <p:cNvCxnSpPr/>
          <p:nvPr/>
        </p:nvCxnSpPr>
        <p:spPr>
          <a:xfrm>
            <a:off x="58328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A91DFC3-CEC7-9043-B742-BB1E0A3DA8D2}"/>
              </a:ext>
            </a:extLst>
          </p:cNvPr>
          <p:cNvCxnSpPr/>
          <p:nvPr/>
        </p:nvCxnSpPr>
        <p:spPr>
          <a:xfrm>
            <a:off x="59852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4C480CFB-D661-0D42-BE79-107D634D6297}"/>
              </a:ext>
            </a:extLst>
          </p:cNvPr>
          <p:cNvSpPr/>
          <p:nvPr/>
        </p:nvSpPr>
        <p:spPr>
          <a:xfrm>
            <a:off x="1078455" y="3547479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9A28F27A-487B-F843-BA81-10EC4A328EA1}"/>
              </a:ext>
            </a:extLst>
          </p:cNvPr>
          <p:cNvSpPr/>
          <p:nvPr/>
        </p:nvSpPr>
        <p:spPr>
          <a:xfrm>
            <a:off x="2485739" y="3543695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A4D61D2-2F0C-9E4C-B888-4701780ED8C2}"/>
              </a:ext>
            </a:extLst>
          </p:cNvPr>
          <p:cNvSpPr txBox="1"/>
          <p:nvPr/>
        </p:nvSpPr>
        <p:spPr>
          <a:xfrm>
            <a:off x="1716229" y="3693458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0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544AAF7-842F-1D45-8749-ED9D3CC1B505}"/>
              </a:ext>
            </a:extLst>
          </p:cNvPr>
          <p:cNvSpPr txBox="1"/>
          <p:nvPr/>
        </p:nvSpPr>
        <p:spPr>
          <a:xfrm>
            <a:off x="3128377" y="370329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1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5411F33-A15D-8344-929B-C57DC4CCEE74}"/>
              </a:ext>
            </a:extLst>
          </p:cNvPr>
          <p:cNvSpPr txBox="1"/>
          <p:nvPr/>
        </p:nvSpPr>
        <p:spPr>
          <a:xfrm>
            <a:off x="1615697" y="27363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0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65D98F9-2C8B-3C46-8656-511EB584A74E}"/>
              </a:ext>
            </a:extLst>
          </p:cNvPr>
          <p:cNvSpPr txBox="1"/>
          <p:nvPr/>
        </p:nvSpPr>
        <p:spPr>
          <a:xfrm>
            <a:off x="3193775" y="27363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1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8CB99A0-69F2-284A-81B0-F64C1BF9E8C7}"/>
              </a:ext>
            </a:extLst>
          </p:cNvPr>
          <p:cNvSpPr txBox="1"/>
          <p:nvPr/>
        </p:nvSpPr>
        <p:spPr>
          <a:xfrm>
            <a:off x="5186187" y="273632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11EA297-4EAB-F844-AF0A-2B4204A89F2D}"/>
              </a:ext>
            </a:extLst>
          </p:cNvPr>
          <p:cNvSpPr/>
          <p:nvPr/>
        </p:nvSpPr>
        <p:spPr>
          <a:xfrm>
            <a:off x="4487480" y="3539264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6721F21-713B-2A48-8C80-499AD41465A4}"/>
              </a:ext>
            </a:extLst>
          </p:cNvPr>
          <p:cNvSpPr txBox="1"/>
          <p:nvPr/>
        </p:nvSpPr>
        <p:spPr>
          <a:xfrm>
            <a:off x="5130118" y="3698859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endParaRPr kumimoji="1" lang="ja-JP" altLang="en-US" sz="2000" i="1" baseline="-25000">
              <a:latin typeface="Times" pitchFamily="2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00310D-3714-0C40-975E-0325045BFE71}"/>
              </a:ext>
            </a:extLst>
          </p:cNvPr>
          <p:cNvSpPr txBox="1"/>
          <p:nvPr/>
        </p:nvSpPr>
        <p:spPr>
          <a:xfrm>
            <a:off x="3806805" y="3760414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1B8C03B-0065-FC4D-9405-0CB5626B3323}"/>
              </a:ext>
            </a:extLst>
          </p:cNvPr>
          <p:cNvSpPr txBox="1"/>
          <p:nvPr/>
        </p:nvSpPr>
        <p:spPr>
          <a:xfrm>
            <a:off x="5840474" y="3724672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7C8A0D0-BD4A-B949-928F-338A7FCBD770}"/>
              </a:ext>
            </a:extLst>
          </p:cNvPr>
          <p:cNvSpPr txBox="1"/>
          <p:nvPr/>
        </p:nvSpPr>
        <p:spPr>
          <a:xfrm>
            <a:off x="7614895" y="5909530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i="1" dirty="0">
                <a:latin typeface="Times" pitchFamily="2" charset="0"/>
              </a:rPr>
              <a:t> </a:t>
            </a:r>
            <a:r>
              <a:rPr kumimoji="1" lang="en-US" altLang="ja-JP" sz="2400" dirty="0">
                <a:latin typeface="Times" pitchFamily="2" charset="0"/>
              </a:rPr>
              <a:t>= {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1</a:t>
            </a:r>
            <a:r>
              <a:rPr kumimoji="1" lang="en-US" altLang="ja-JP" sz="2400" dirty="0">
                <a:latin typeface="Times" pitchFamily="2" charset="0"/>
              </a:rPr>
              <a:t>,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2</a:t>
            </a:r>
            <a:r>
              <a:rPr kumimoji="1" lang="en-US" altLang="ja-JP" sz="2400" dirty="0">
                <a:latin typeface="Times" pitchFamily="2" charset="0"/>
              </a:rPr>
              <a:t>, … 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, …,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}</a:t>
            </a:r>
            <a:endParaRPr kumimoji="1" lang="ja-JP" altLang="en-US" sz="2400">
              <a:latin typeface="Times" pitchFamily="2" charset="0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C28A8F17-58EB-5441-9A00-D6005C4F40E3}"/>
              </a:ext>
            </a:extLst>
          </p:cNvPr>
          <p:cNvGrpSpPr/>
          <p:nvPr/>
        </p:nvGrpSpPr>
        <p:grpSpPr>
          <a:xfrm>
            <a:off x="7878663" y="3913239"/>
            <a:ext cx="3296797" cy="1824228"/>
            <a:chOff x="7675463" y="3628759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6D0EA667-AEE2-CC4F-B297-3005A6FEA039}"/>
                </a:ext>
              </a:extLst>
            </p:cNvPr>
            <p:cNvSpPr/>
            <p:nvPr/>
          </p:nvSpPr>
          <p:spPr>
            <a:xfrm>
              <a:off x="7675463" y="3628759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B740DD48-0AED-1144-8A44-C686EB7E5557}"/>
                </a:ext>
              </a:extLst>
            </p:cNvPr>
            <p:cNvSpPr/>
            <p:nvPr/>
          </p:nvSpPr>
          <p:spPr>
            <a:xfrm>
              <a:off x="9622327" y="4181829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4961FE0F-F2B2-0B43-BFA9-2D73B1D87116}"/>
                </a:ext>
              </a:extLst>
            </p:cNvPr>
            <p:cNvSpPr/>
            <p:nvPr/>
          </p:nvSpPr>
          <p:spPr>
            <a:xfrm>
              <a:off x="7958041" y="4500579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61AC5F70-0C37-8E4E-852E-1AE4BDFF7F55}"/>
                </a:ext>
              </a:extLst>
            </p:cNvPr>
            <p:cNvSpPr/>
            <p:nvPr/>
          </p:nvSpPr>
          <p:spPr>
            <a:xfrm>
              <a:off x="8449938" y="4478600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AD3C042D-E5E2-7049-B67A-8A0B01AABF79}"/>
                </a:ext>
              </a:extLst>
            </p:cNvPr>
            <p:cNvSpPr/>
            <p:nvPr/>
          </p:nvSpPr>
          <p:spPr>
            <a:xfrm>
              <a:off x="9613886" y="3721855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2676F2DF-9836-F84E-B6EA-3F475D5CE56F}"/>
                </a:ext>
              </a:extLst>
            </p:cNvPr>
            <p:cNvSpPr/>
            <p:nvPr/>
          </p:nvSpPr>
          <p:spPr>
            <a:xfrm>
              <a:off x="9026983" y="4614075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102B5823-F75B-FF4B-A4D0-3C7BD0194531}"/>
                </a:ext>
              </a:extLst>
            </p:cNvPr>
            <p:cNvSpPr txBox="1"/>
            <p:nvPr/>
          </p:nvSpPr>
          <p:spPr>
            <a:xfrm>
              <a:off x="9187891" y="45469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E0AE8954-0B91-C545-B04D-A31EA5061A84}"/>
                </a:ext>
              </a:extLst>
            </p:cNvPr>
            <p:cNvSpPr/>
            <p:nvPr/>
          </p:nvSpPr>
          <p:spPr>
            <a:xfrm>
              <a:off x="10026502" y="3690268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A89A9DD6-C8D4-DF49-8C73-1EDAC1545080}"/>
                </a:ext>
              </a:extLst>
            </p:cNvPr>
            <p:cNvSpPr/>
            <p:nvPr/>
          </p:nvSpPr>
          <p:spPr>
            <a:xfrm>
              <a:off x="9616551" y="4175379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C861EB3-2E8F-5E4A-917F-BCC0EB09F4A6}"/>
                </a:ext>
              </a:extLst>
            </p:cNvPr>
            <p:cNvSpPr/>
            <p:nvPr/>
          </p:nvSpPr>
          <p:spPr>
            <a:xfrm>
              <a:off x="9754945" y="4729444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7EF624E-B68B-0849-ABF4-96DB5BFE698A}"/>
                </a:ext>
              </a:extLst>
            </p:cNvPr>
            <p:cNvSpPr txBox="1"/>
            <p:nvPr/>
          </p:nvSpPr>
          <p:spPr>
            <a:xfrm>
              <a:off x="10275789" y="42353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8511CBBF-98AD-6945-A279-BA312A66E012}"/>
                </a:ext>
              </a:extLst>
            </p:cNvPr>
            <p:cNvSpPr txBox="1"/>
            <p:nvPr/>
          </p:nvSpPr>
          <p:spPr>
            <a:xfrm>
              <a:off x="7791457" y="4673952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1F40808-066B-9640-95D6-E1B5321C03DC}"/>
                </a:ext>
              </a:extLst>
            </p:cNvPr>
            <p:cNvSpPr txBox="1"/>
            <p:nvPr/>
          </p:nvSpPr>
          <p:spPr>
            <a:xfrm>
              <a:off x="8229160" y="460035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EE889A19-F65B-7041-97D4-DB720F3ADD4B}"/>
                </a:ext>
              </a:extLst>
            </p:cNvPr>
            <p:cNvSpPr txBox="1"/>
            <p:nvPr/>
          </p:nvSpPr>
          <p:spPr>
            <a:xfrm>
              <a:off x="9736173" y="4401524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4E647E37-F20C-7445-AD65-1D1E082C0713}"/>
                </a:ext>
              </a:extLst>
            </p:cNvPr>
            <p:cNvSpPr txBox="1"/>
            <p:nvPr/>
          </p:nvSpPr>
          <p:spPr>
            <a:xfrm>
              <a:off x="9602604" y="3879110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4886C4A9-E18F-7440-B332-1BA57CC5A899}"/>
                </a:ext>
              </a:extLst>
            </p:cNvPr>
            <p:cNvSpPr txBox="1"/>
            <p:nvPr/>
          </p:nvSpPr>
          <p:spPr>
            <a:xfrm>
              <a:off x="9736173" y="495952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56" name="曲線コネクタ 55">
            <a:extLst>
              <a:ext uri="{FF2B5EF4-FFF2-40B4-BE49-F238E27FC236}">
                <a16:creationId xmlns:a16="http://schemas.microsoft.com/office/drawing/2014/main" id="{70DB0164-904A-5648-8018-A3D7753721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3306" y="3830626"/>
            <a:ext cx="758664" cy="1925270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98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Probability density function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1" lang="en-US" altLang="ja-JP" dirty="0"/>
              <a:t> of each </a:t>
            </a:r>
            <a:r>
              <a:rPr kumimoji="1" lang="en-US" altLang="ja-JP" dirty="0" err="1"/>
              <a:t>subvolume</a:t>
            </a:r>
            <a:endParaRPr kumimoji="1" lang="en-US" altLang="ja-JP" dirty="0"/>
          </a:p>
          <a:p>
            <a:pPr lvl="1"/>
            <a:r>
              <a:rPr lang="en-US" altLang="ja-JP" dirty="0"/>
              <a:t>Kernel Density Estimation (KDE)</a:t>
            </a:r>
            <a:endParaRPr kumimoji="1" lang="ja-JP" altLang="en-US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3A01274-AC10-6343-B2FC-DA4723E6465A}"/>
              </a:ext>
            </a:extLst>
          </p:cNvPr>
          <p:cNvGrpSpPr/>
          <p:nvPr/>
        </p:nvGrpSpPr>
        <p:grpSpPr>
          <a:xfrm>
            <a:off x="8153952" y="4649073"/>
            <a:ext cx="3296797" cy="1824228"/>
            <a:chOff x="4115308" y="4612113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90ED04A-FC41-EF41-9E24-7C15AE2A2407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A7D41FA-6F5D-7742-9468-47DC946373A5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DF2DAA8-1216-4E43-ADD6-7A71DF887AF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1DBF13E8-192C-0744-9BFF-9C8FA43B83C5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50A7756-3292-884E-BBBA-1219AEE184B7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05A8C46-A1C1-2A45-B960-5F7ED030E777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E1ECB93-9335-D24F-A378-B363D3E7B570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522649D2-8B44-8646-95C5-28CDD9CF2852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7E98A5D-8804-864A-8BB4-EE5BF4E85206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27D3E84-3F47-A943-9BEB-87A0AC5C82E8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67938FC-11EA-C245-8766-D69C56AAEFB4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582DB19-5078-E74D-8F2F-C20D02BAA007}"/>
                </a:ext>
              </a:extLst>
            </p:cNvPr>
            <p:cNvSpPr txBox="1"/>
            <p:nvPr/>
          </p:nvSpPr>
          <p:spPr>
            <a:xfrm>
              <a:off x="4231302" y="565730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6D6A942-9397-1C4C-8D70-5D0BC5A8BA98}"/>
                </a:ext>
              </a:extLst>
            </p:cNvPr>
            <p:cNvSpPr txBox="1"/>
            <p:nvPr/>
          </p:nvSpPr>
          <p:spPr>
            <a:xfrm>
              <a:off x="4669005" y="558371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DA19AFF-4B03-CE4A-969C-9D07D945ABF9}"/>
                </a:ext>
              </a:extLst>
            </p:cNvPr>
            <p:cNvSpPr txBox="1"/>
            <p:nvPr/>
          </p:nvSpPr>
          <p:spPr>
            <a:xfrm>
              <a:off x="6176018" y="5384878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FDFB9CC-7C09-8648-80C6-ED22C3B1BD78}"/>
                </a:ext>
              </a:extLst>
            </p:cNvPr>
            <p:cNvSpPr txBox="1"/>
            <p:nvPr/>
          </p:nvSpPr>
          <p:spPr>
            <a:xfrm>
              <a:off x="6042449" y="4862464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09A98BD-9288-1242-B0B7-25893B8FFDDB}"/>
                </a:ext>
              </a:extLst>
            </p:cNvPr>
            <p:cNvSpPr txBox="1"/>
            <p:nvPr/>
          </p:nvSpPr>
          <p:spPr>
            <a:xfrm>
              <a:off x="6176018" y="5942882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48200B5C-38F4-D34A-847B-429FA8EDB60B}"/>
              </a:ext>
            </a:extLst>
          </p:cNvPr>
          <p:cNvGrpSpPr/>
          <p:nvPr/>
        </p:nvGrpSpPr>
        <p:grpSpPr>
          <a:xfrm>
            <a:off x="8500012" y="2407637"/>
            <a:ext cx="3276077" cy="1917164"/>
            <a:chOff x="8486304" y="4673622"/>
            <a:chExt cx="3276077" cy="1917164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015FC9DD-DAD8-134F-BAF8-C4D3879C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7550" y="4980256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A0DD4201-AC45-0C48-8E39-1D8CD73E87C8}"/>
                </a:ext>
              </a:extLst>
            </p:cNvPr>
            <p:cNvSpPr txBox="1"/>
            <p:nvPr/>
          </p:nvSpPr>
          <p:spPr>
            <a:xfrm>
              <a:off x="9610899" y="4994322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A5ED4538-D560-834F-A713-4AF0EA28A92C}"/>
                </a:ext>
              </a:extLst>
            </p:cNvPr>
            <p:cNvSpPr txBox="1"/>
            <p:nvPr/>
          </p:nvSpPr>
          <p:spPr>
            <a:xfrm>
              <a:off x="11423827" y="61291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S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3ED559D-7D87-8A46-B6DC-9158EA4D4B36}"/>
                </a:ext>
              </a:extLst>
            </p:cNvPr>
            <p:cNvSpPr/>
            <p:nvPr/>
          </p:nvSpPr>
          <p:spPr>
            <a:xfrm>
              <a:off x="9145362" y="5244812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887DB97A-644B-7A4C-AC1E-328197253090}"/>
                </a:ext>
              </a:extLst>
            </p:cNvPr>
            <p:cNvSpPr/>
            <p:nvPr/>
          </p:nvSpPr>
          <p:spPr>
            <a:xfrm>
              <a:off x="9242183" y="5826583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47275AA-B696-8F4D-A1D1-9C132CCD3528}"/>
                </a:ext>
              </a:extLst>
            </p:cNvPr>
            <p:cNvSpPr/>
            <p:nvPr/>
          </p:nvSpPr>
          <p:spPr>
            <a:xfrm>
              <a:off x="9415856" y="5767495"/>
              <a:ext cx="172537" cy="416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CC80CA1-0C08-FD45-B886-FE3A534A73EA}"/>
                </a:ext>
              </a:extLst>
            </p:cNvPr>
            <p:cNvSpPr/>
            <p:nvPr/>
          </p:nvSpPr>
          <p:spPr>
            <a:xfrm>
              <a:off x="9589529" y="5826583"/>
              <a:ext cx="172537" cy="364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E7DDF9D7-1EE4-5946-BF05-74C7810AC294}"/>
                </a:ext>
              </a:extLst>
            </p:cNvPr>
            <p:cNvSpPr/>
            <p:nvPr/>
          </p:nvSpPr>
          <p:spPr>
            <a:xfrm>
              <a:off x="10435767" y="5597429"/>
              <a:ext cx="172537" cy="5856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611D965-5530-F646-B693-4813B851C5FC}"/>
                </a:ext>
              </a:extLst>
            </p:cNvPr>
            <p:cNvSpPr/>
            <p:nvPr/>
          </p:nvSpPr>
          <p:spPr>
            <a:xfrm>
              <a:off x="10610806" y="5384879"/>
              <a:ext cx="172537" cy="784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C132E92-8327-CE4A-B85B-1EBA02F55E41}"/>
                </a:ext>
              </a:extLst>
            </p:cNvPr>
            <p:cNvSpPr/>
            <p:nvPr/>
          </p:nvSpPr>
          <p:spPr>
            <a:xfrm>
              <a:off x="10783461" y="5495727"/>
              <a:ext cx="172537" cy="6837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042CE45-C866-834A-8063-112A915C1F8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898" y="6183114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0C69705-BD2E-834C-AC0C-41AC2BEE0B66}"/>
                </a:ext>
              </a:extLst>
            </p:cNvPr>
            <p:cNvSpPr txBox="1"/>
            <p:nvPr/>
          </p:nvSpPr>
          <p:spPr>
            <a:xfrm>
              <a:off x="9845468" y="58561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9A0928C6-C4F8-D048-828B-8BFA745AE36E}"/>
                </a:ext>
              </a:extLst>
            </p:cNvPr>
            <p:cNvSpPr txBox="1"/>
            <p:nvPr/>
          </p:nvSpPr>
          <p:spPr>
            <a:xfrm>
              <a:off x="8486304" y="467362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P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/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𝐾𝐷𝐸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blipFill>
                <a:blip r:embed="rId2"/>
                <a:stretch>
                  <a:fillRect l="-1498" r="-2996" b="-3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曲線コネクタ 66">
            <a:extLst>
              <a:ext uri="{FF2B5EF4-FFF2-40B4-BE49-F238E27FC236}">
                <a16:creationId xmlns:a16="http://schemas.microsoft.com/office/drawing/2014/main" id="{C46D049A-BD33-8448-916C-0BFFE64805A6}"/>
              </a:ext>
            </a:extLst>
          </p:cNvPr>
          <p:cNvCxnSpPr>
            <a:cxnSpLocks/>
            <a:stCxn id="33" idx="3"/>
          </p:cNvCxnSpPr>
          <p:nvPr/>
        </p:nvCxnSpPr>
        <p:spPr>
          <a:xfrm flipH="1" flipV="1">
            <a:off x="10147536" y="4100990"/>
            <a:ext cx="480930" cy="1452346"/>
          </a:xfrm>
          <a:prstGeom prst="curvedConnector4">
            <a:avLst>
              <a:gd name="adj1" fmla="val -47533"/>
              <a:gd name="adj2" fmla="val 79014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/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blipFill>
                <a:blip r:embed="rId3"/>
                <a:stretch>
                  <a:fillRect l="-11628" t="-140000" b="-1964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/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position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number of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bandwidth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blipFill>
                <a:blip r:embed="rId4"/>
                <a:stretch>
                  <a:fillRect t="-2041" r="-444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/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/>
                  <a:t>: Gaussian basis function</a:t>
                </a:r>
                <a:br>
                  <a:rPr lang="en-US" altLang="ja-JP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blipFill>
                <a:blip r:embed="rId5"/>
                <a:stretch>
                  <a:fillRect t="-2632" r="-833" b="-36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24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57C1DC9-68BD-DE4A-9F03-E7DB9B303744}"/>
              </a:ext>
            </a:extLst>
          </p:cNvPr>
          <p:cNvCxnSpPr>
            <a:cxnSpLocks/>
          </p:cNvCxnSpPr>
          <p:nvPr/>
        </p:nvCxnSpPr>
        <p:spPr>
          <a:xfrm>
            <a:off x="7256194" y="2904276"/>
            <a:ext cx="320482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0E5A672B-8F38-8F4F-B5E0-8BD69CDEB339}"/>
              </a:ext>
            </a:extLst>
          </p:cNvPr>
          <p:cNvSpPr/>
          <p:nvPr/>
        </p:nvSpPr>
        <p:spPr>
          <a:xfrm>
            <a:off x="800851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52C46C60-6805-8C47-97C5-B5D7E23D849A}"/>
              </a:ext>
            </a:extLst>
          </p:cNvPr>
          <p:cNvSpPr/>
          <p:nvPr/>
        </p:nvSpPr>
        <p:spPr>
          <a:xfrm>
            <a:off x="955717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CA1EE4D-46F3-BC48-80DD-9555EFC5A895}"/>
              </a:ext>
            </a:extLst>
          </p:cNvPr>
          <p:cNvGrpSpPr/>
          <p:nvPr/>
        </p:nvGrpSpPr>
        <p:grpSpPr>
          <a:xfrm>
            <a:off x="7381558" y="2776973"/>
            <a:ext cx="304800" cy="279698"/>
            <a:chOff x="4033503" y="2685177"/>
            <a:chExt cx="304800" cy="279698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F337119-D03A-8846-891C-9FD2496B99C6}"/>
                </a:ext>
              </a:extLst>
            </p:cNvPr>
            <p:cNvCxnSpPr/>
            <p:nvPr/>
          </p:nvCxnSpPr>
          <p:spPr>
            <a:xfrm>
              <a:off x="40335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7673BA82-00CA-A248-B55F-98AA1848FAFF}"/>
                </a:ext>
              </a:extLst>
            </p:cNvPr>
            <p:cNvCxnSpPr/>
            <p:nvPr/>
          </p:nvCxnSpPr>
          <p:spPr>
            <a:xfrm>
              <a:off x="41859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248A65E-22F2-404C-AF15-A3099B94543C}"/>
                </a:ext>
              </a:extLst>
            </p:cNvPr>
            <p:cNvCxnSpPr/>
            <p:nvPr/>
          </p:nvCxnSpPr>
          <p:spPr>
            <a:xfrm>
              <a:off x="43383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CD69346-96F1-FB41-87A7-C396AE97414E}"/>
              </a:ext>
            </a:extLst>
          </p:cNvPr>
          <p:cNvGrpSpPr/>
          <p:nvPr/>
        </p:nvGrpSpPr>
        <p:grpSpPr>
          <a:xfrm>
            <a:off x="10034302" y="2772056"/>
            <a:ext cx="304800" cy="279698"/>
            <a:chOff x="5680407" y="2680260"/>
            <a:chExt cx="304800" cy="2796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157D6F-20C4-C141-9072-E0E4858CEF3B}"/>
                </a:ext>
              </a:extLst>
            </p:cNvPr>
            <p:cNvCxnSpPr/>
            <p:nvPr/>
          </p:nvCxnSpPr>
          <p:spPr>
            <a:xfrm>
              <a:off x="56804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1FD27FF-EFE3-9A45-A33A-38845C6D263A}"/>
                </a:ext>
              </a:extLst>
            </p:cNvPr>
            <p:cNvCxnSpPr/>
            <p:nvPr/>
          </p:nvCxnSpPr>
          <p:spPr>
            <a:xfrm>
              <a:off x="58328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F1D1619-D5F4-0946-AD60-102405BD8625}"/>
                </a:ext>
              </a:extLst>
            </p:cNvPr>
            <p:cNvCxnSpPr/>
            <p:nvPr/>
          </p:nvCxnSpPr>
          <p:spPr>
            <a:xfrm>
              <a:off x="59852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56FB58-C94C-F746-9C61-195794A97838}"/>
              </a:ext>
            </a:extLst>
          </p:cNvPr>
          <p:cNvGrpSpPr/>
          <p:nvPr/>
        </p:nvGrpSpPr>
        <p:grpSpPr>
          <a:xfrm>
            <a:off x="7256194" y="3269731"/>
            <a:ext cx="1196893" cy="662281"/>
            <a:chOff x="2485739" y="3177935"/>
            <a:chExt cx="1196893" cy="662281"/>
          </a:xfrm>
        </p:grpSpPr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5C99A652-1B19-7848-8A45-6D950CA8201C}"/>
                </a:ext>
              </a:extLst>
            </p:cNvPr>
            <p:cNvSpPr/>
            <p:nvPr/>
          </p:nvSpPr>
          <p:spPr>
            <a:xfrm>
              <a:off x="2485739" y="317793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452459-C3D6-244B-BC05-64ECEDA54C8A}"/>
                </a:ext>
              </a:extLst>
            </p:cNvPr>
            <p:cNvSpPr txBox="1"/>
            <p:nvPr/>
          </p:nvSpPr>
          <p:spPr>
            <a:xfrm>
              <a:off x="2996297" y="3337530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r>
                <a:rPr kumimoji="1" lang="en-US" altLang="ja-JP" sz="2000" baseline="-25000" dirty="0">
                  <a:latin typeface="Times" pitchFamily="2" charset="0"/>
                </a:rPr>
                <a:t>-Δ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8EE638-C26C-BB44-AA50-B744FDF33BBD}"/>
              </a:ext>
            </a:extLst>
          </p:cNvPr>
          <p:cNvSpPr txBox="1"/>
          <p:nvPr/>
        </p:nvSpPr>
        <p:spPr>
          <a:xfrm>
            <a:off x="7964230" y="246235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" pitchFamily="2" charset="0"/>
              </a:rPr>
              <a:t>t-</a:t>
            </a:r>
            <a:r>
              <a:rPr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lang="ja-JP" altLang="en-US" i="1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10FDC-6E0B-9849-B17A-0732F727098D}"/>
              </a:ext>
            </a:extLst>
          </p:cNvPr>
          <p:cNvSpPr txBox="1"/>
          <p:nvPr/>
        </p:nvSpPr>
        <p:spPr>
          <a:xfrm>
            <a:off x="9529922" y="246235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FF349F1-8BF5-6646-8060-D43E48195F1E}"/>
              </a:ext>
            </a:extLst>
          </p:cNvPr>
          <p:cNvGrpSpPr/>
          <p:nvPr/>
        </p:nvGrpSpPr>
        <p:grpSpPr>
          <a:xfrm>
            <a:off x="8831215" y="3265300"/>
            <a:ext cx="1196893" cy="662281"/>
            <a:chOff x="4487480" y="3173504"/>
            <a:chExt cx="1196893" cy="662281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FB60AAC1-BD62-CE4F-A492-2B751570AA42}"/>
                </a:ext>
              </a:extLst>
            </p:cNvPr>
            <p:cNvSpPr/>
            <p:nvPr/>
          </p:nvSpPr>
          <p:spPr>
            <a:xfrm>
              <a:off x="4487480" y="317350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73ED257-E6D9-4B42-9EBB-FEAC248730CE}"/>
                </a:ext>
              </a:extLst>
            </p:cNvPr>
            <p:cNvSpPr txBox="1"/>
            <p:nvPr/>
          </p:nvSpPr>
          <p:spPr>
            <a:xfrm>
              <a:off x="5130118" y="3333099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F3E08A-9897-7F4C-8D28-59CC36EE58C4}"/>
              </a:ext>
            </a:extLst>
          </p:cNvPr>
          <p:cNvSpPr txBox="1"/>
          <p:nvPr/>
        </p:nvSpPr>
        <p:spPr>
          <a:xfrm>
            <a:off x="10550098" y="271961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BE07839-9D83-184D-93B2-91734F7161B2}"/>
              </a:ext>
            </a:extLst>
          </p:cNvPr>
          <p:cNvGrpSpPr/>
          <p:nvPr/>
        </p:nvGrpSpPr>
        <p:grpSpPr>
          <a:xfrm>
            <a:off x="6381750" y="4550210"/>
            <a:ext cx="2582143" cy="1328356"/>
            <a:chOff x="1278560" y="4683819"/>
            <a:chExt cx="2582143" cy="1328356"/>
          </a:xfrm>
        </p:grpSpPr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84FE2691-1E2B-B24B-97F8-AB1B2A8A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212" y="4792977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D135F15-09BF-5048-95A4-ED999AFBEE18}"/>
                </a:ext>
              </a:extLst>
            </p:cNvPr>
            <p:cNvSpPr/>
            <p:nvPr/>
          </p:nvSpPr>
          <p:spPr>
            <a:xfrm>
              <a:off x="1633571" y="5639304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3C91F86C-32D8-434C-8210-D8184E96C401}"/>
                </a:ext>
              </a:extLst>
            </p:cNvPr>
            <p:cNvSpPr/>
            <p:nvPr/>
          </p:nvSpPr>
          <p:spPr>
            <a:xfrm>
              <a:off x="1807244" y="5513294"/>
              <a:ext cx="172537" cy="483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5FA5C93-F360-A245-84C7-1D3C6BB7391D}"/>
                </a:ext>
              </a:extLst>
            </p:cNvPr>
            <p:cNvSpPr/>
            <p:nvPr/>
          </p:nvSpPr>
          <p:spPr>
            <a:xfrm>
              <a:off x="1980917" y="5410150"/>
              <a:ext cx="172537" cy="5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F18EE60-75BE-CB4F-BD58-15F28653034C}"/>
                </a:ext>
              </a:extLst>
            </p:cNvPr>
            <p:cNvSpPr/>
            <p:nvPr/>
          </p:nvSpPr>
          <p:spPr>
            <a:xfrm>
              <a:off x="2902461" y="5294734"/>
              <a:ext cx="172537" cy="7011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1FE5FE4-B566-7B4E-8352-476B266C26A3}"/>
                </a:ext>
              </a:extLst>
            </p:cNvPr>
            <p:cNvSpPr/>
            <p:nvPr/>
          </p:nvSpPr>
          <p:spPr>
            <a:xfrm>
              <a:off x="3077500" y="5254992"/>
              <a:ext cx="172537" cy="7271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24835CCC-1BEE-3745-A2E5-13C94BF93770}"/>
                </a:ext>
              </a:extLst>
            </p:cNvPr>
            <p:cNvSpPr/>
            <p:nvPr/>
          </p:nvSpPr>
          <p:spPr>
            <a:xfrm>
              <a:off x="3250155" y="5223303"/>
              <a:ext cx="172537" cy="7688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97C5C59E-587C-A143-9DF6-0F3AC4CEA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78560" y="5995835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15BF6F9-9331-A84B-95D7-2CBDE46F9842}"/>
                </a:ext>
              </a:extLst>
            </p:cNvPr>
            <p:cNvSpPr txBox="1"/>
            <p:nvPr/>
          </p:nvSpPr>
          <p:spPr>
            <a:xfrm>
              <a:off x="2269130" y="566887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B968ADB-2C92-E348-9DAC-627C9FD526EE}"/>
                </a:ext>
              </a:extLst>
            </p:cNvPr>
            <p:cNvGrpSpPr/>
            <p:nvPr/>
          </p:nvGrpSpPr>
          <p:grpSpPr>
            <a:xfrm>
              <a:off x="1758413" y="4683819"/>
              <a:ext cx="756938" cy="477194"/>
              <a:chOff x="2034561" y="4791514"/>
              <a:chExt cx="756938" cy="477194"/>
            </a:xfrm>
          </p:grpSpPr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11E2B2B-B310-7344-9E16-4BAFAE751747}"/>
                  </a:ext>
                </a:extLst>
              </p:cNvPr>
              <p:cNvSpPr txBox="1"/>
              <p:nvPr/>
            </p:nvSpPr>
            <p:spPr>
              <a:xfrm>
                <a:off x="2034561" y="4807043"/>
                <a:ext cx="7569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>
                    <a:latin typeface="Times" pitchFamily="2" charset="0"/>
                  </a:rPr>
                  <a:t>P</a:t>
                </a:r>
                <a:r>
                  <a:rPr kumimoji="1" lang="en-US" altLang="ja-JP" sz="2400" i="1" baseline="-25000" dirty="0">
                    <a:latin typeface="Times" pitchFamily="2" charset="0"/>
                  </a:rPr>
                  <a:t>t-ΔT</a:t>
                </a:r>
                <a:endParaRPr kumimoji="1" lang="ja-JP" altLang="en-US" sz="2400" i="1" baseline="30000">
                  <a:latin typeface="Times" pitchFamily="2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0E70789-D239-464D-90F2-E3A28A109BF6}"/>
                  </a:ext>
                </a:extLst>
              </p:cNvPr>
              <p:cNvSpPr/>
              <p:nvPr/>
            </p:nvSpPr>
            <p:spPr>
              <a:xfrm>
                <a:off x="2272948" y="4791514"/>
                <a:ext cx="3080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i="1" baseline="30000" dirty="0">
                    <a:latin typeface="Times" pitchFamily="2" charset="0"/>
                  </a:rPr>
                  <a:t>m</a:t>
                </a:r>
                <a:endParaRPr lang="ja-JP" altLang="en-US" sz="2000"/>
              </a:p>
            </p:txBody>
          </p:sp>
        </p:grp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0066B225-F03B-F148-879A-811E0CCBD644}"/>
                </a:ext>
              </a:extLst>
            </p:cNvPr>
            <p:cNvSpPr/>
            <p:nvPr/>
          </p:nvSpPr>
          <p:spPr>
            <a:xfrm>
              <a:off x="1553135" y="5143506"/>
              <a:ext cx="1896036" cy="450476"/>
            </a:xfrm>
            <a:custGeom>
              <a:avLst/>
              <a:gdLst>
                <a:gd name="connsiteX0" fmla="*/ 0 w 1896036"/>
                <a:gd name="connsiteY0" fmla="*/ 450476 h 450476"/>
                <a:gd name="connsiteX1" fmla="*/ 618565 w 1896036"/>
                <a:gd name="connsiteY1" fmla="*/ 161364 h 450476"/>
                <a:gd name="connsiteX2" fmla="*/ 1896036 w 1896036"/>
                <a:gd name="connsiteY2" fmla="*/ 0 h 45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6036" h="450476">
                  <a:moveTo>
                    <a:pt x="0" y="450476"/>
                  </a:moveTo>
                  <a:cubicBezTo>
                    <a:pt x="151279" y="343459"/>
                    <a:pt x="302559" y="236443"/>
                    <a:pt x="618565" y="161364"/>
                  </a:cubicBezTo>
                  <a:cubicBezTo>
                    <a:pt x="934571" y="86285"/>
                    <a:pt x="1415303" y="43142"/>
                    <a:pt x="1896036" y="0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083B819-B3BB-C04A-85B2-45DF6E6F671B}"/>
              </a:ext>
            </a:extLst>
          </p:cNvPr>
          <p:cNvGrpSpPr/>
          <p:nvPr/>
        </p:nvGrpSpPr>
        <p:grpSpPr>
          <a:xfrm>
            <a:off x="9322053" y="4650679"/>
            <a:ext cx="2582143" cy="1219198"/>
            <a:chOff x="5932727" y="4779262"/>
            <a:chExt cx="2582143" cy="1219198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CE6FE641-8F61-5242-AC04-2985CF983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379" y="4779262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C7CC027-0423-B345-8C1F-01355CA60CCF}"/>
                </a:ext>
              </a:extLst>
            </p:cNvPr>
            <p:cNvSpPr txBox="1"/>
            <p:nvPr/>
          </p:nvSpPr>
          <p:spPr>
            <a:xfrm>
              <a:off x="6771851" y="4872584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D6BB324-0902-0A4D-8013-CAE24AF6C5F1}"/>
                </a:ext>
              </a:extLst>
            </p:cNvPr>
            <p:cNvSpPr/>
            <p:nvPr/>
          </p:nvSpPr>
          <p:spPr>
            <a:xfrm>
              <a:off x="6223191" y="5043818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B5B12FB-4C90-AB43-BF9A-E46C5AECF9E2}"/>
                </a:ext>
              </a:extLst>
            </p:cNvPr>
            <p:cNvSpPr/>
            <p:nvPr/>
          </p:nvSpPr>
          <p:spPr>
            <a:xfrm>
              <a:off x="6287738" y="5625589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BEFE40C-D6CD-5E4F-A45F-C57B13271D5E}"/>
                </a:ext>
              </a:extLst>
            </p:cNvPr>
            <p:cNvSpPr/>
            <p:nvPr/>
          </p:nvSpPr>
          <p:spPr>
            <a:xfrm>
              <a:off x="6461411" y="5566501"/>
              <a:ext cx="172537" cy="416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0E0026E-5B7E-C546-BB06-DD89E83A72C1}"/>
                </a:ext>
              </a:extLst>
            </p:cNvPr>
            <p:cNvSpPr/>
            <p:nvPr/>
          </p:nvSpPr>
          <p:spPr>
            <a:xfrm>
              <a:off x="6635084" y="5625589"/>
              <a:ext cx="172537" cy="364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8A31E23-0C0B-E14C-AA16-97285C0DD60B}"/>
                </a:ext>
              </a:extLst>
            </p:cNvPr>
            <p:cNvSpPr/>
            <p:nvPr/>
          </p:nvSpPr>
          <p:spPr>
            <a:xfrm>
              <a:off x="7556628" y="5396435"/>
              <a:ext cx="172537" cy="5856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1D95AE-D903-C742-B7B2-3DCB8D9F2A38}"/>
                </a:ext>
              </a:extLst>
            </p:cNvPr>
            <p:cNvSpPr/>
            <p:nvPr/>
          </p:nvSpPr>
          <p:spPr>
            <a:xfrm>
              <a:off x="7731667" y="5183885"/>
              <a:ext cx="172537" cy="784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E6E281B-31C0-3745-89C7-B2488F352B7B}"/>
                </a:ext>
              </a:extLst>
            </p:cNvPr>
            <p:cNvSpPr/>
            <p:nvPr/>
          </p:nvSpPr>
          <p:spPr>
            <a:xfrm>
              <a:off x="7904322" y="5294733"/>
              <a:ext cx="172537" cy="6837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ED39B942-CCD5-3C4A-BFFB-9AAABF601A0F}"/>
                </a:ext>
              </a:extLst>
            </p:cNvPr>
            <p:cNvCxnSpPr>
              <a:cxnSpLocks/>
            </p:cNvCxnSpPr>
            <p:nvPr/>
          </p:nvCxnSpPr>
          <p:spPr>
            <a:xfrm>
              <a:off x="5932727" y="5982120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C9525AB1-57D4-0A4F-B3B8-13A1BCF0DA9F}"/>
                </a:ext>
              </a:extLst>
            </p:cNvPr>
            <p:cNvSpPr txBox="1"/>
            <p:nvPr/>
          </p:nvSpPr>
          <p:spPr>
            <a:xfrm>
              <a:off x="6923297" y="56551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</p:grp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C6E5ADF-3891-BF47-8686-3ADE598537B9}"/>
              </a:ext>
            </a:extLst>
          </p:cNvPr>
          <p:cNvCxnSpPr>
            <a:cxnSpLocks/>
          </p:cNvCxnSpPr>
          <p:nvPr/>
        </p:nvCxnSpPr>
        <p:spPr>
          <a:xfrm flipH="1">
            <a:off x="7686358" y="4064000"/>
            <a:ext cx="322158" cy="443019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1BC856B-98C8-9E4B-8184-DA6C3CC9BD07}"/>
              </a:ext>
            </a:extLst>
          </p:cNvPr>
          <p:cNvCxnSpPr>
            <a:cxnSpLocks/>
          </p:cNvCxnSpPr>
          <p:nvPr/>
        </p:nvCxnSpPr>
        <p:spPr>
          <a:xfrm>
            <a:off x="9677064" y="4022984"/>
            <a:ext cx="509638" cy="65629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/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blipFill>
                <a:blip r:embed="rId2"/>
                <a:stretch>
                  <a:fillRect l="-1141" r="-228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/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blipFill>
                <a:blip r:embed="rId3"/>
                <a:stretch>
                  <a:fillRect l="-16568" t="-113265" r="-2071" b="-16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/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: time interval used for calculating the divergence</a:t>
                </a: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blipFill>
                <a:blip r:embed="rId4"/>
                <a:stretch>
                  <a:fillRect l="-1681" t="-384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曲線コネクタ 84">
            <a:extLst>
              <a:ext uri="{FF2B5EF4-FFF2-40B4-BE49-F238E27FC236}">
                <a16:creationId xmlns:a16="http://schemas.microsoft.com/office/drawing/2014/main" id="{DEE47668-DF5F-6B4E-B06E-C5FDD6B179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8948" y="5488842"/>
            <a:ext cx="5050" cy="1323719"/>
          </a:xfrm>
          <a:prstGeom prst="curvedConnector3">
            <a:avLst>
              <a:gd name="adj1" fmla="val -4526733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D6F5ECF-A204-9845-A349-1D3F7474BC93}"/>
              </a:ext>
            </a:extLst>
          </p:cNvPr>
          <p:cNvSpPr txBox="1"/>
          <p:nvPr/>
        </p:nvSpPr>
        <p:spPr>
          <a:xfrm>
            <a:off x="8913093" y="6209121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i="1" dirty="0" err="1">
                <a:latin typeface="Times" pitchFamily="2" charset="0"/>
              </a:rPr>
              <a:t>D</a:t>
            </a:r>
            <a:r>
              <a:rPr kumimoji="1" lang="en-US" altLang="ja-JP" i="1" baseline="-25000" dirty="0" err="1">
                <a:latin typeface="Times" pitchFamily="2" charset="0"/>
              </a:rPr>
              <a:t>t</a:t>
            </a:r>
            <a:r>
              <a:rPr kumimoji="1" lang="en-US" altLang="ja-JP" i="1" baseline="30000" dirty="0" err="1">
                <a:latin typeface="Times" pitchFamily="2" charset="0"/>
              </a:rPr>
              <a:t>m</a:t>
            </a:r>
            <a:endParaRPr kumimoji="1" lang="ja-JP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110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E95166-0944-A14E-B48B-2B72CBA68A50}"/>
              </a:ext>
            </a:extLst>
          </p:cNvPr>
          <p:cNvGrpSpPr/>
          <p:nvPr/>
        </p:nvGrpSpPr>
        <p:grpSpPr>
          <a:xfrm>
            <a:off x="912830" y="4131027"/>
            <a:ext cx="6563507" cy="2307691"/>
            <a:chOff x="2199027" y="3979744"/>
            <a:chExt cx="6563507" cy="2307691"/>
          </a:xfrm>
        </p:grpSpPr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69C60780-8EF5-7441-98B6-98F13538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922" y="5731432"/>
              <a:ext cx="533877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9FE03A6B-FC9B-034E-8C85-8F0B64FE0128}"/>
                </a:ext>
              </a:extLst>
            </p:cNvPr>
            <p:cNvSpPr/>
            <p:nvPr/>
          </p:nvSpPr>
          <p:spPr>
            <a:xfrm>
              <a:off x="3412534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9CA87B3-2A81-DB4F-93FA-E6C96D7930E4}"/>
                </a:ext>
              </a:extLst>
            </p:cNvPr>
            <p:cNvSpPr/>
            <p:nvPr/>
          </p:nvSpPr>
          <p:spPr>
            <a:xfrm>
              <a:off x="5040308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7E693D6A-3064-8344-AA8C-99FDEBAA688C}"/>
                </a:ext>
              </a:extLst>
            </p:cNvPr>
            <p:cNvSpPr/>
            <p:nvPr/>
          </p:nvSpPr>
          <p:spPr>
            <a:xfrm>
              <a:off x="6168457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284BF1F-8EEA-2A42-85BF-CA8F9419BBC9}"/>
                </a:ext>
              </a:extLst>
            </p:cNvPr>
            <p:cNvGrpSpPr/>
            <p:nvPr/>
          </p:nvGrpSpPr>
          <p:grpSpPr>
            <a:xfrm>
              <a:off x="4146014" y="5597405"/>
              <a:ext cx="304800" cy="279698"/>
              <a:chOff x="3653563" y="3535679"/>
              <a:chExt cx="304800" cy="279698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5AA9F24A-2A2C-0B40-BE7D-D402AF49D637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1B81BDB5-ADEF-4242-9DAB-9B08D6CADAD1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7428A75-CBE6-DF4D-BA32-B2B20437C6DE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BCCD678B-27B6-D54F-A7A1-D0CC6DD178C2}"/>
                </a:ext>
              </a:extLst>
            </p:cNvPr>
            <p:cNvSpPr txBox="1"/>
            <p:nvPr/>
          </p:nvSpPr>
          <p:spPr>
            <a:xfrm>
              <a:off x="7979178" y="5496782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2" name="円/楕円 81">
              <a:extLst>
                <a:ext uri="{FF2B5EF4-FFF2-40B4-BE49-F238E27FC236}">
                  <a16:creationId xmlns:a16="http://schemas.microsoft.com/office/drawing/2014/main" id="{623D96A2-9430-1F45-94A9-2E78E01BDA74}"/>
                </a:ext>
              </a:extLst>
            </p:cNvPr>
            <p:cNvSpPr/>
            <p:nvPr/>
          </p:nvSpPr>
          <p:spPr>
            <a:xfrm>
              <a:off x="3412534" y="5197560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574F15C5-6D29-844B-BECA-335D871C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3056" y="4324876"/>
              <a:ext cx="0" cy="142986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FDF4E7F3-E4E0-B44B-8D39-7AB835DFCBC2}"/>
                </a:ext>
              </a:extLst>
            </p:cNvPr>
            <p:cNvSpPr txBox="1"/>
            <p:nvPr/>
          </p:nvSpPr>
          <p:spPr>
            <a:xfrm>
              <a:off x="2199027" y="3979744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</a:rPr>
                <a:t>D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3EBA2F5B-1705-4948-A16D-3E2A3750C30B}"/>
                </a:ext>
              </a:extLst>
            </p:cNvPr>
            <p:cNvSpPr txBox="1"/>
            <p:nvPr/>
          </p:nvSpPr>
          <p:spPr>
            <a:xfrm>
              <a:off x="4824795" y="5918103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 </a:t>
              </a:r>
              <a:r>
                <a:rPr lang="en-US" altLang="ja-JP" dirty="0">
                  <a:latin typeface="Times" pitchFamily="2" charset="0"/>
                </a:rPr>
                <a:t>- </a:t>
              </a:r>
              <a:r>
                <a:rPr lang="en-US" altLang="ja-JP" i="1" dirty="0">
                  <a:latin typeface="Times" pitchFamily="2" charset="0"/>
                </a:rPr>
                <a:t>ΔT</a:t>
              </a:r>
              <a:endParaRPr kumimoji="1" lang="ja-JP" altLang="en-US" i="1">
                <a:latin typeface="Times" pitchFamily="2" charset="0"/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0CC36060-5727-F84C-9FC5-DA67B9661705}"/>
                </a:ext>
              </a:extLst>
            </p:cNvPr>
            <p:cNvGrpSpPr/>
            <p:nvPr/>
          </p:nvGrpSpPr>
          <p:grpSpPr>
            <a:xfrm>
              <a:off x="6874924" y="5604129"/>
              <a:ext cx="304800" cy="279698"/>
              <a:chOff x="3653563" y="3535679"/>
              <a:chExt cx="304800" cy="279698"/>
            </a:xfrm>
          </p:grpSpPr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0F28E977-CE2C-E943-A080-8198BCC9DB4C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2DDBCDB5-3791-B34E-9EB3-58D23F731913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コネクタ 105">
                <a:extLst>
                  <a:ext uri="{FF2B5EF4-FFF2-40B4-BE49-F238E27FC236}">
                    <a16:creationId xmlns:a16="http://schemas.microsoft.com/office/drawing/2014/main" id="{301DFD02-C838-B741-9FC8-D16A083A6311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0ED9B681-EC39-B84A-8E3C-F050F2182D42}"/>
                </a:ext>
              </a:extLst>
            </p:cNvPr>
            <p:cNvGrpSpPr/>
            <p:nvPr/>
          </p:nvGrpSpPr>
          <p:grpSpPr>
            <a:xfrm>
              <a:off x="2980590" y="5595158"/>
              <a:ext cx="304800" cy="279698"/>
              <a:chOff x="3653563" y="3535679"/>
              <a:chExt cx="304800" cy="279698"/>
            </a:xfrm>
          </p:grpSpPr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CD55CE7E-0E2A-C64B-ACAB-2449714D365D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45B597B9-3D02-E04A-9B41-D1C34250CA5A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948A185A-BB14-484B-BA18-6520CB8A77CF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E4E766C9-A7DC-434C-A652-4CC1D5A97752}"/>
                </a:ext>
              </a:extLst>
            </p:cNvPr>
            <p:cNvSpPr/>
            <p:nvPr/>
          </p:nvSpPr>
          <p:spPr>
            <a:xfrm>
              <a:off x="4862754" y="4705252"/>
              <a:ext cx="2025618" cy="843911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326520 w 1858064"/>
                <a:gd name="connsiteY2" fmla="*/ 94549 h 172727"/>
                <a:gd name="connsiteX3" fmla="*/ 1858064 w 1858064"/>
                <a:gd name="connsiteY3" fmla="*/ 172727 h 172727"/>
                <a:gd name="connsiteX0" fmla="*/ 0 w 3013872"/>
                <a:gd name="connsiteY0" fmla="*/ 118184 h 499984"/>
                <a:gd name="connsiteX1" fmla="*/ 676439 w 3013872"/>
                <a:gd name="connsiteY1" fmla="*/ 0 h 499984"/>
                <a:gd name="connsiteX2" fmla="*/ 1326520 w 3013872"/>
                <a:gd name="connsiteY2" fmla="*/ 94549 h 499984"/>
                <a:gd name="connsiteX3" fmla="*/ 3013872 w 3013872"/>
                <a:gd name="connsiteY3" fmla="*/ 499984 h 499984"/>
                <a:gd name="connsiteX0" fmla="*/ 0 w 3013872"/>
                <a:gd name="connsiteY0" fmla="*/ 187264 h 569064"/>
                <a:gd name="connsiteX1" fmla="*/ 676439 w 3013872"/>
                <a:gd name="connsiteY1" fmla="*/ 69080 h 569064"/>
                <a:gd name="connsiteX2" fmla="*/ 2379914 w 3013872"/>
                <a:gd name="connsiteY2" fmla="*/ 0 h 569064"/>
                <a:gd name="connsiteX3" fmla="*/ 3013872 w 3013872"/>
                <a:gd name="connsiteY3" fmla="*/ 569064 h 569064"/>
                <a:gd name="connsiteX0" fmla="*/ 0 w 3013872"/>
                <a:gd name="connsiteY0" fmla="*/ 187264 h 614509"/>
                <a:gd name="connsiteX1" fmla="*/ 1086093 w 3013872"/>
                <a:gd name="connsiteY1" fmla="*/ 614509 h 614509"/>
                <a:gd name="connsiteX2" fmla="*/ 2379914 w 3013872"/>
                <a:gd name="connsiteY2" fmla="*/ 0 h 614509"/>
                <a:gd name="connsiteX3" fmla="*/ 3013872 w 3013872"/>
                <a:gd name="connsiteY3" fmla="*/ 569064 h 614509"/>
                <a:gd name="connsiteX0" fmla="*/ 0 w 2311609"/>
                <a:gd name="connsiteY0" fmla="*/ 689060 h 689060"/>
                <a:gd name="connsiteX1" fmla="*/ 383830 w 2311609"/>
                <a:gd name="connsiteY1" fmla="*/ 614509 h 689060"/>
                <a:gd name="connsiteX2" fmla="*/ 1677651 w 2311609"/>
                <a:gd name="connsiteY2" fmla="*/ 0 h 689060"/>
                <a:gd name="connsiteX3" fmla="*/ 2311609 w 2311609"/>
                <a:gd name="connsiteY3" fmla="*/ 569064 h 689060"/>
                <a:gd name="connsiteX0" fmla="*/ 0 w 2443284"/>
                <a:gd name="connsiteY0" fmla="*/ 689060 h 689060"/>
                <a:gd name="connsiteX1" fmla="*/ 383830 w 2443284"/>
                <a:gd name="connsiteY1" fmla="*/ 614509 h 689060"/>
                <a:gd name="connsiteX2" fmla="*/ 1677651 w 2443284"/>
                <a:gd name="connsiteY2" fmla="*/ 0 h 689060"/>
                <a:gd name="connsiteX3" fmla="*/ 2443284 w 2443284"/>
                <a:gd name="connsiteY3" fmla="*/ 405434 h 6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3284" h="689060">
                  <a:moveTo>
                    <a:pt x="0" y="689060"/>
                  </a:moveTo>
                  <a:lnTo>
                    <a:pt x="383830" y="614509"/>
                  </a:lnTo>
                  <a:lnTo>
                    <a:pt x="1677651" y="0"/>
                  </a:lnTo>
                  <a:lnTo>
                    <a:pt x="2443284" y="405434"/>
                  </a:lnTo>
                </a:path>
              </a:pathLst>
            </a:custGeom>
            <a:noFill/>
            <a:ln w="508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353C4603-9461-BC49-B403-621CEB051F44}"/>
                </a:ext>
              </a:extLst>
            </p:cNvPr>
            <p:cNvSpPr/>
            <p:nvPr/>
          </p:nvSpPr>
          <p:spPr>
            <a:xfrm>
              <a:off x="5040308" y="5380001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D70EA56D-875E-0849-992E-1B286B789CAF}"/>
                </a:ext>
              </a:extLst>
            </p:cNvPr>
            <p:cNvSpPr/>
            <p:nvPr/>
          </p:nvSpPr>
          <p:spPr>
            <a:xfrm>
              <a:off x="6168457" y="4638631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A0D50FC1-2727-5640-B39F-5BE34DD5CF24}"/>
                </a:ext>
              </a:extLst>
            </p:cNvPr>
            <p:cNvSpPr/>
            <p:nvPr/>
          </p:nvSpPr>
          <p:spPr>
            <a:xfrm>
              <a:off x="3285390" y="5298420"/>
              <a:ext cx="824330" cy="170337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638606"/>
                <a:gd name="connsiteY0" fmla="*/ 129092 h 172727"/>
                <a:gd name="connsiteX1" fmla="*/ 456981 w 1638606"/>
                <a:gd name="connsiteY1" fmla="*/ 0 h 172727"/>
                <a:gd name="connsiteX2" fmla="*/ 1638606 w 1638606"/>
                <a:gd name="connsiteY2" fmla="*/ 172727 h 17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06" h="172727">
                  <a:moveTo>
                    <a:pt x="0" y="129092"/>
                  </a:moveTo>
                  <a:lnTo>
                    <a:pt x="456981" y="0"/>
                  </a:lnTo>
                  <a:lnTo>
                    <a:pt x="1638606" y="172727"/>
                  </a:lnTo>
                </a:path>
              </a:pathLst>
            </a:custGeom>
            <a:noFill/>
            <a:ln w="508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C388DBBF-647C-3D4C-B622-6DDE215D71B8}"/>
                </a:ext>
              </a:extLst>
            </p:cNvPr>
            <p:cNvSpPr txBox="1"/>
            <p:nvPr/>
          </p:nvSpPr>
          <p:spPr>
            <a:xfrm>
              <a:off x="6113311" y="591521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3C876105-75F1-D942-815F-52C4DCEC8E21}"/>
              </a:ext>
            </a:extLst>
          </p:cNvPr>
          <p:cNvSpPr txBox="1"/>
          <p:nvPr/>
        </p:nvSpPr>
        <p:spPr>
          <a:xfrm>
            <a:off x="3855720" y="3134214"/>
            <a:ext cx="5368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dirty="0">
                <a:latin typeface="Times" pitchFamily="2" charset="0"/>
              </a:rPr>
              <a:t> = max(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1</a:t>
            </a:r>
            <a:r>
              <a:rPr lang="en-US" altLang="ja-JP" sz="2800" dirty="0">
                <a:latin typeface="Times" pitchFamily="2" charset="0"/>
              </a:rPr>
              <a:t>, 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2</a:t>
            </a:r>
            <a:r>
              <a:rPr lang="en-US" altLang="ja-JP" sz="2800" dirty="0">
                <a:latin typeface="Times" pitchFamily="2" charset="0"/>
              </a:rPr>
              <a:t>, … 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, …,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)</a:t>
            </a:r>
            <a:endParaRPr kumimoji="1" lang="ja-JP" altLang="en-US" sz="2800">
              <a:latin typeface="Times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11A3D0F4-0139-8F49-9591-EB94B5F352A5}"/>
              </a:ext>
            </a:extLst>
          </p:cNvPr>
          <p:cNvGrpSpPr/>
          <p:nvPr/>
        </p:nvGrpSpPr>
        <p:grpSpPr>
          <a:xfrm>
            <a:off x="8255254" y="4425874"/>
            <a:ext cx="3296797" cy="1824228"/>
            <a:chOff x="4115308" y="4612113"/>
            <a:chExt cx="3296797" cy="1824228"/>
          </a:xfrm>
        </p:grpSpPr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BB2868CE-2E71-0D40-B92F-CE2CED3285A0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F8ED3F4-71A8-5A4E-BB9F-7E478EE66DFD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4549ACC5-AD32-A94E-AF3A-00F565E2FD3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3707EDCB-CDFB-BE4D-9864-8C8D6EE8457C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6F83517-61AB-DF4F-B076-8FD91D5EE1B8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E3DC8EB8-1E66-0141-9A85-00036F425FBA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85EE8B50-609C-014D-91E6-129DF57FE2F1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59C6396-3F80-6B41-8401-823CF4AD41FA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A3C0F16-6D40-6242-8224-4B655D74FA57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085E6A57-3625-D348-AA17-7DF4AF1CD947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98C19F8E-1834-0146-A2F8-99FF9BBA742D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88C34F04-DC2C-FC4B-87E1-08E36118B0DC}"/>
                </a:ext>
              </a:extLst>
            </p:cNvPr>
            <p:cNvSpPr txBox="1"/>
            <p:nvPr/>
          </p:nvSpPr>
          <p:spPr>
            <a:xfrm>
              <a:off x="4231302" y="5657306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98AD15CF-8F93-A444-887C-B0FFB75B759A}"/>
                </a:ext>
              </a:extLst>
            </p:cNvPr>
            <p:cNvSpPr txBox="1"/>
            <p:nvPr/>
          </p:nvSpPr>
          <p:spPr>
            <a:xfrm>
              <a:off x="4669005" y="5583713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32EA43F4-CB44-C545-AB5D-5E62C24E9657}"/>
                </a:ext>
              </a:extLst>
            </p:cNvPr>
            <p:cNvSpPr txBox="1"/>
            <p:nvPr/>
          </p:nvSpPr>
          <p:spPr>
            <a:xfrm>
              <a:off x="6176018" y="5384878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F6C4BF2A-AD96-DA4E-976E-C064C11AD564}"/>
                </a:ext>
              </a:extLst>
            </p:cNvPr>
            <p:cNvSpPr txBox="1"/>
            <p:nvPr/>
          </p:nvSpPr>
          <p:spPr>
            <a:xfrm>
              <a:off x="6042449" y="4862464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1E862734-D9E3-664A-8557-641291981AEA}"/>
                </a:ext>
              </a:extLst>
            </p:cNvPr>
            <p:cNvSpPr txBox="1"/>
            <p:nvPr/>
          </p:nvSpPr>
          <p:spPr>
            <a:xfrm>
              <a:off x="6176018" y="5942882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31" name="曲線コネクタ 30">
            <a:extLst>
              <a:ext uri="{FF2B5EF4-FFF2-40B4-BE49-F238E27FC236}">
                <a16:creationId xmlns:a16="http://schemas.microsoft.com/office/drawing/2014/main" id="{F8599826-6186-9549-904D-709B08908B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05266" y="3875357"/>
            <a:ext cx="906576" cy="785910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曲線コネクタ 141">
            <a:extLst>
              <a:ext uri="{FF2B5EF4-FFF2-40B4-BE49-F238E27FC236}">
                <a16:creationId xmlns:a16="http://schemas.microsoft.com/office/drawing/2014/main" id="{514FE81B-F569-484C-9F69-55A93C5633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50257" y="3853641"/>
            <a:ext cx="1173864" cy="1063186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34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928</Words>
  <Application>Microsoft Macintosh PowerPoint</Application>
  <PresentationFormat>ワイド画面</PresentationFormat>
  <Paragraphs>271</Paragraphs>
  <Slides>18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Meiryo UI</vt:lpstr>
      <vt:lpstr>メイリオ</vt:lpstr>
      <vt:lpstr>Arial</vt:lpstr>
      <vt:lpstr>Calibri</vt:lpstr>
      <vt:lpstr>Cambria Math</vt:lpstr>
      <vt:lpstr>Times</vt:lpstr>
      <vt:lpstr>Office テーマ</vt:lpstr>
      <vt:lpstr>Smart In-situ Visualization for Large-scale Numerical Simulations Aiming at Efficient Knowledge Acquisition</vt:lpstr>
      <vt:lpstr>In-situ processing</vt:lpstr>
      <vt:lpstr>In-situ visualization</vt:lpstr>
      <vt:lpstr>Our approach</vt:lpstr>
      <vt:lpstr>Proposed method</vt:lpstr>
      <vt:lpstr>Spatio-temporal variations</vt:lpstr>
      <vt:lpstr>Spatio-temporal variations</vt:lpstr>
      <vt:lpstr>Spatio-temporal variations</vt:lpstr>
      <vt:lpstr>Spatio-temporal variations</vt:lpstr>
      <vt:lpstr>Adaptive time sampling</vt:lpstr>
      <vt:lpstr>Visualization interval</vt:lpstr>
      <vt:lpstr>Visualization interval</vt:lpstr>
      <vt:lpstr>Experiment</vt:lpstr>
      <vt:lpstr>Experiment</vt:lpstr>
      <vt:lpstr>Result</vt:lpstr>
      <vt:lpstr>Result</vt:lpstr>
      <vt:lpstr>Result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k0125604</cp:lastModifiedBy>
  <cp:revision>6</cp:revision>
  <dcterms:created xsi:type="dcterms:W3CDTF">2021-07-14T05:09:14Z</dcterms:created>
  <dcterms:modified xsi:type="dcterms:W3CDTF">2021-07-14T05:28:35Z</dcterms:modified>
</cp:coreProperties>
</file>